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4" r:id="rId1"/>
  </p:sldMasterIdLst>
  <p:sldIdLst>
    <p:sldId id="258" r:id="rId2"/>
    <p:sldId id="276" r:id="rId3"/>
    <p:sldId id="311" r:id="rId4"/>
    <p:sldId id="328" r:id="rId5"/>
    <p:sldId id="260" r:id="rId6"/>
    <p:sldId id="312" r:id="rId7"/>
    <p:sldId id="261" r:id="rId8"/>
    <p:sldId id="282" r:id="rId9"/>
    <p:sldId id="297" r:id="rId10"/>
    <p:sldId id="296" r:id="rId11"/>
    <p:sldId id="267" r:id="rId12"/>
    <p:sldId id="300" r:id="rId13"/>
    <p:sldId id="257" r:id="rId14"/>
    <p:sldId id="262" r:id="rId15"/>
    <p:sldId id="278" r:id="rId16"/>
    <p:sldId id="279" r:id="rId17"/>
    <p:sldId id="285" r:id="rId18"/>
    <p:sldId id="263" r:id="rId19"/>
    <p:sldId id="280" r:id="rId20"/>
    <p:sldId id="288" r:id="rId21"/>
    <p:sldId id="286" r:id="rId22"/>
    <p:sldId id="301" r:id="rId23"/>
    <p:sldId id="264" r:id="rId24"/>
    <p:sldId id="265" r:id="rId25"/>
    <p:sldId id="266" r:id="rId26"/>
    <p:sldId id="268" r:id="rId27"/>
    <p:sldId id="287" r:id="rId28"/>
    <p:sldId id="299" r:id="rId29"/>
    <p:sldId id="269" r:id="rId30"/>
    <p:sldId id="298" r:id="rId31"/>
    <p:sldId id="271" r:id="rId32"/>
    <p:sldId id="313" r:id="rId33"/>
    <p:sldId id="272" r:id="rId34"/>
    <p:sldId id="273" r:id="rId35"/>
    <p:sldId id="315" r:id="rId36"/>
    <p:sldId id="291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03" r:id="rId45"/>
    <p:sldId id="304" r:id="rId46"/>
    <p:sldId id="305" r:id="rId47"/>
    <p:sldId id="306" r:id="rId48"/>
    <p:sldId id="307" r:id="rId49"/>
    <p:sldId id="292" r:id="rId50"/>
    <p:sldId id="295" r:id="rId51"/>
    <p:sldId id="293" r:id="rId52"/>
    <p:sldId id="294" r:id="rId53"/>
    <p:sldId id="289" r:id="rId54"/>
    <p:sldId id="323" r:id="rId55"/>
    <p:sldId id="324" r:id="rId56"/>
    <p:sldId id="325" r:id="rId57"/>
    <p:sldId id="274" r:id="rId58"/>
    <p:sldId id="327" r:id="rId59"/>
    <p:sldId id="277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E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1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002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2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246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153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565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675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978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8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7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554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36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0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3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97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20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98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9FFA3F-BEC4-44DA-B9E7-DB63942A01B0}" type="datetimeFigureOut">
              <a:rPr lang="cs-CZ" smtClean="0"/>
              <a:t>18.10.2025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4014E20-5C05-4A33-B194-19899151B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382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  <p:sldLayoutId id="2147484276" r:id="rId12"/>
    <p:sldLayoutId id="2147484277" r:id="rId13"/>
    <p:sldLayoutId id="2147484278" r:id="rId14"/>
    <p:sldLayoutId id="2147484279" r:id="rId15"/>
    <p:sldLayoutId id="2147484280" r:id="rId16"/>
    <p:sldLayoutId id="2147484281" r:id="rId1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ena-club.cz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Seznam_&#269;esk&#253;ch_rozhlasov&#253;ch_stanic" TargetMode="External"/><Relationship Id="rId2" Type="http://schemas.openxmlformats.org/officeDocument/2006/relationships/hyperlink" Target="https://cs.wikipedia.org/wiki/Seznam_televizn&#237;ch_stanic_v_&#268;esk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channel/UCczj8ofM5XyWz2yk-rh6Esw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PZ4yrLmrQ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skatelevize.cz/porady/10354229723-pripady-1-oddeleni/213512120200002-fantom-z-jizaku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96AF2A-6EBE-471A-A524-6BD4C0E7F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098" y="1964267"/>
            <a:ext cx="10724027" cy="2421464"/>
          </a:xfrm>
        </p:spPr>
        <p:txBody>
          <a:bodyPr>
            <a:noAutofit/>
          </a:bodyPr>
          <a:lstStyle/>
          <a:p>
            <a:pPr algn="ctr"/>
            <a:r>
              <a:rPr lang="cs-CZ" sz="6600" b="1" dirty="0"/>
              <a:t>Uplatnění profese </a:t>
            </a:r>
            <a:br>
              <a:rPr lang="cs-CZ" sz="6600" b="1" dirty="0"/>
            </a:br>
            <a:r>
              <a:rPr lang="cs-CZ" sz="6600" b="1" dirty="0"/>
              <a:t>zvukového technika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8C95653-BA21-6D90-CA1A-D460CB6C7A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EB2669-D443-4B39-8543-770CEF828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DC3346-A451-4319-BC79-E78F23FA1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D81359C-650A-4673-84C5-BB8DEAEED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4873"/>
            <a:ext cx="12192000" cy="728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004F7C-CAB8-47EC-BA3B-434FD5545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7618"/>
            <a:ext cx="10515600" cy="3139206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/>
              <a:t>Uplatnění zvukového technika</a:t>
            </a:r>
            <a:br>
              <a:rPr lang="cs-CZ" sz="4800" b="1" dirty="0"/>
            </a:br>
            <a:r>
              <a:rPr lang="cs-CZ" sz="4800" b="1" dirty="0"/>
              <a:t>konkrétní příklady z praxe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00EBB9-8820-4DAF-89CC-CDB1F4014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41063"/>
            <a:ext cx="10515600" cy="2235899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6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FE1327-1E73-411E-AC9C-A252E7FBF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037E6D4-6D03-42C1-B06F-503757CCE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27A31-546B-471E-8040-36ACCD18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40664"/>
            <a:ext cx="9601196" cy="786384"/>
          </a:xfrm>
        </p:spPr>
        <p:txBody>
          <a:bodyPr>
            <a:normAutofit/>
          </a:bodyPr>
          <a:lstStyle/>
          <a:p>
            <a:r>
              <a:rPr lang="cs-CZ" sz="4000" b="1" dirty="0"/>
              <a:t>Veřejný sektor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69FF64-2654-4536-BA56-56A1D0A6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1852"/>
            <a:ext cx="10515600" cy="482521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sz="3500" b="1" dirty="0"/>
              <a:t>Složky státu </a:t>
            </a:r>
            <a:r>
              <a:rPr lang="cs-CZ" sz="3500" dirty="0"/>
              <a:t>– ozvučování konferencí, jednání, pořizování záznamů…</a:t>
            </a:r>
          </a:p>
          <a:p>
            <a:pPr lvl="2"/>
            <a:r>
              <a:rPr lang="cs-CZ" sz="3500" b="1" dirty="0"/>
              <a:t> Ministerstva</a:t>
            </a:r>
            <a:r>
              <a:rPr lang="cs-CZ" sz="3500" dirty="0"/>
              <a:t> a </a:t>
            </a:r>
            <a:r>
              <a:rPr lang="cs-CZ" sz="3500" b="1" dirty="0"/>
              <a:t>úřady</a:t>
            </a:r>
            <a:r>
              <a:rPr lang="cs-CZ" sz="3500" dirty="0"/>
              <a:t> </a:t>
            </a:r>
            <a:endParaRPr lang="cs-CZ" sz="2600" dirty="0"/>
          </a:p>
          <a:p>
            <a:pPr lvl="2"/>
            <a:r>
              <a:rPr lang="cs-CZ" sz="3500" b="1" dirty="0"/>
              <a:t> Obce </a:t>
            </a:r>
            <a:r>
              <a:rPr lang="cs-CZ" sz="2200" b="1" dirty="0"/>
              <a:t>(konference, kulturní akce aj.)</a:t>
            </a:r>
            <a:r>
              <a:rPr lang="cs-CZ" sz="3500" dirty="0"/>
              <a:t>	</a:t>
            </a:r>
          </a:p>
          <a:p>
            <a:pPr lvl="2"/>
            <a:r>
              <a:rPr lang="cs-CZ" sz="3500" b="1" dirty="0"/>
              <a:t> PČR </a:t>
            </a:r>
            <a:r>
              <a:rPr lang="cs-CZ" sz="2200" b="1" dirty="0"/>
              <a:t>(odposlechy, úprava audia – </a:t>
            </a:r>
            <a:r>
              <a:rPr lang="cs-CZ" sz="2200" b="1" dirty="0" err="1"/>
              <a:t>audiorestorace</a:t>
            </a:r>
            <a:r>
              <a:rPr lang="cs-CZ" sz="2200" b="1" dirty="0"/>
              <a:t> aj.) </a:t>
            </a:r>
            <a:endParaRPr lang="cs-CZ" sz="2200" dirty="0"/>
          </a:p>
          <a:p>
            <a:pPr marL="1371600" lvl="3" indent="0">
              <a:buNone/>
            </a:pPr>
            <a:endParaRPr lang="cs-CZ" sz="2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3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99BDA-FCE1-41C0-A40E-53CD4F7F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49225"/>
            <a:ext cx="9601196" cy="704088"/>
          </a:xfrm>
        </p:spPr>
        <p:txBody>
          <a:bodyPr>
            <a:normAutofit/>
          </a:bodyPr>
          <a:lstStyle/>
          <a:p>
            <a:pPr lvl="0"/>
            <a:r>
              <a:rPr lang="cs-CZ" sz="4000" b="1" dirty="0"/>
              <a:t>Oblast školství/vzdělávání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5C8B1D-9B85-47CF-BE0D-E974672F7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" y="844062"/>
            <a:ext cx="11760292" cy="5500468"/>
          </a:xfrm>
        </p:spPr>
        <p:txBody>
          <a:bodyPr>
            <a:normAutofit/>
          </a:bodyPr>
          <a:lstStyle/>
          <a:p>
            <a:pPr lvl="2"/>
            <a:r>
              <a:rPr lang="cs-CZ" sz="2800" dirty="0"/>
              <a:t> </a:t>
            </a:r>
            <a:r>
              <a:rPr lang="cs-CZ" sz="3200" b="1" dirty="0"/>
              <a:t>Vysoké školy</a:t>
            </a:r>
            <a:r>
              <a:rPr lang="cs-CZ" sz="3200" dirty="0"/>
              <a:t> </a:t>
            </a:r>
          </a:p>
          <a:p>
            <a:pPr lvl="4"/>
            <a:r>
              <a:rPr lang="cs-CZ" sz="3000" dirty="0"/>
              <a:t>Př. </a:t>
            </a:r>
            <a:r>
              <a:rPr lang="cs-CZ" sz="3000" i="1" dirty="0"/>
              <a:t>Karel Vaněk </a:t>
            </a:r>
            <a:r>
              <a:rPr lang="cs-CZ" sz="3000" dirty="0"/>
              <a:t>(absolvent 2019) viz dále</a:t>
            </a:r>
          </a:p>
          <a:p>
            <a:pPr marL="1371600" lvl="3" indent="0">
              <a:buNone/>
            </a:pPr>
            <a:endParaRPr lang="cs-CZ" sz="2400" dirty="0"/>
          </a:p>
          <a:p>
            <a:pPr lvl="2"/>
            <a:r>
              <a:rPr lang="cs-CZ" sz="3200" b="1" dirty="0"/>
              <a:t>ZŠ/ZUŠ/SŠ </a:t>
            </a:r>
          </a:p>
          <a:p>
            <a:pPr lvl="4"/>
            <a:r>
              <a:rPr lang="cs-CZ" sz="3200" dirty="0"/>
              <a:t>Př. </a:t>
            </a:r>
            <a:r>
              <a:rPr lang="cs-CZ" sz="3200" i="1" dirty="0"/>
              <a:t>Lukáš Mareček </a:t>
            </a:r>
            <a:r>
              <a:rPr lang="cs-CZ" sz="3200" dirty="0"/>
              <a:t>(lektor) viz dále</a:t>
            </a:r>
          </a:p>
          <a:p>
            <a:pPr marL="1371600" lvl="3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341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Zástupný symbol pro obsah 10">
            <a:extLst>
              <a:ext uri="{FF2B5EF4-FFF2-40B4-BE49-F238E27FC236}">
                <a16:creationId xmlns:a16="http://schemas.microsoft.com/office/drawing/2014/main" id="{DAC552B5-154F-4769-BA22-B0089B469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9091"/>
          <a:stretch/>
        </p:blipFill>
        <p:spPr>
          <a:xfrm>
            <a:off x="1170378" y="-116890"/>
            <a:ext cx="9851243" cy="5541324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36FAF486-171F-98D9-DBCF-B6A343CA7AEE}"/>
              </a:ext>
            </a:extLst>
          </p:cNvPr>
          <p:cNvSpPr txBox="1">
            <a:spLocks/>
          </p:cNvSpPr>
          <p:nvPr/>
        </p:nvSpPr>
        <p:spPr>
          <a:xfrm>
            <a:off x="1050389" y="5745134"/>
            <a:ext cx="6281531" cy="86785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en-US" sz="3200" dirty="0"/>
            </a:br>
            <a:br>
              <a:rPr lang="en-US" sz="3200" dirty="0"/>
            </a:br>
            <a:r>
              <a:rPr lang="cs-CZ" sz="3200" b="1" dirty="0"/>
              <a:t>Karel Vaněk</a:t>
            </a:r>
            <a:br>
              <a:rPr lang="cs-CZ" sz="3200" dirty="0"/>
            </a:br>
            <a:r>
              <a:rPr lang="cs-CZ" sz="3200" dirty="0"/>
              <a:t>Absolvent kurzu 2019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62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A3275B0-5CBC-41EB-9E31-8EC1B61D8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6" b="24870"/>
          <a:stretch/>
        </p:blipFill>
        <p:spPr>
          <a:xfrm>
            <a:off x="-1" y="-298175"/>
            <a:ext cx="12192001" cy="5193733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B487FB54-C03E-42D1-D334-FDCB71653EA2}"/>
              </a:ext>
            </a:extLst>
          </p:cNvPr>
          <p:cNvSpPr txBox="1">
            <a:spLocks/>
          </p:cNvSpPr>
          <p:nvPr/>
        </p:nvSpPr>
        <p:spPr>
          <a:xfrm>
            <a:off x="656494" y="5337171"/>
            <a:ext cx="6281531" cy="86785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br>
              <a:rPr lang="en-US" sz="3200" dirty="0"/>
            </a:br>
            <a:br>
              <a:rPr lang="en-US" sz="3200" dirty="0"/>
            </a:br>
            <a:r>
              <a:rPr lang="cs-CZ" sz="3200" b="1" dirty="0" err="1"/>
              <a:t>lukáš</a:t>
            </a:r>
            <a:r>
              <a:rPr lang="cs-CZ" sz="3200" b="1" dirty="0"/>
              <a:t> </a:t>
            </a:r>
            <a:r>
              <a:rPr lang="cs-CZ" sz="3200" b="1" dirty="0" err="1"/>
              <a:t>mareček</a:t>
            </a:r>
            <a:br>
              <a:rPr lang="cs-CZ" sz="3200" dirty="0"/>
            </a:br>
            <a:r>
              <a:rPr lang="cs-CZ" sz="3200" dirty="0"/>
              <a:t>lektor kurzu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095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5D393-F075-4FC8-BC1F-849F26A1A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491175"/>
            <a:ext cx="6281531" cy="25603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cs-CZ" sz="5400" dirty="0"/>
            </a:br>
            <a:br>
              <a:rPr lang="cs-CZ" sz="5400" dirty="0"/>
            </a:br>
            <a:br>
              <a:rPr lang="cs-CZ" sz="5400" dirty="0"/>
            </a:br>
            <a:br>
              <a:rPr lang="cs-CZ" sz="5400" dirty="0"/>
            </a:br>
            <a:br>
              <a:rPr lang="cs-CZ" sz="5400" dirty="0"/>
            </a:br>
            <a:br>
              <a:rPr lang="cs-CZ" sz="5400" dirty="0"/>
            </a:br>
            <a:br>
              <a:rPr lang="cs-CZ" sz="5400" dirty="0"/>
            </a:br>
            <a:br>
              <a:rPr lang="en-US" sz="5400" dirty="0"/>
            </a:br>
            <a:br>
              <a:rPr lang="en-US" sz="5400" dirty="0"/>
            </a:br>
            <a:r>
              <a:rPr lang="cs-CZ" b="1" dirty="0"/>
              <a:t>Pavel </a:t>
            </a:r>
            <a:r>
              <a:rPr lang="cs-CZ" b="1" dirty="0" err="1"/>
              <a:t>Boika</a:t>
            </a:r>
            <a:br>
              <a:rPr lang="cs-CZ" sz="5400" dirty="0"/>
            </a:br>
            <a:r>
              <a:rPr lang="cs-CZ" sz="2700" b="0" dirty="0"/>
              <a:t>Učitel hry na kytaru, ZUŠ Střelice (Brno)</a:t>
            </a:r>
            <a:br>
              <a:rPr lang="cs-CZ" sz="2700" b="0" dirty="0"/>
            </a:br>
            <a:r>
              <a:rPr lang="cs-CZ" sz="2700" b="0" dirty="0"/>
              <a:t>Absolvent KAZ Olomouc 2019</a:t>
            </a:r>
            <a:endParaRPr lang="en-US" sz="5400" b="0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7B2A436-96AE-4E71-8696-A0952C00B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9" r="2" b="7160"/>
          <a:stretch/>
        </p:blipFill>
        <p:spPr>
          <a:xfrm>
            <a:off x="6096000" y="10"/>
            <a:ext cx="6091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99BDA-FCE1-41C0-A40E-53CD4F7F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40081"/>
            <a:ext cx="10404229" cy="667512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Divadla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5C8B1D-9B85-47CF-BE0D-E974672F7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07593"/>
            <a:ext cx="11822544" cy="5093207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r>
              <a:rPr lang="cs-CZ" sz="3600" b="1" dirty="0"/>
              <a:t>Praha</a:t>
            </a:r>
            <a:r>
              <a:rPr lang="cs-CZ" sz="3600" dirty="0"/>
              <a:t> (46) – Semafor, Ypsilon…</a:t>
            </a:r>
          </a:p>
          <a:p>
            <a:pPr marL="457200" lvl="1" indent="0" algn="just">
              <a:buNone/>
            </a:pPr>
            <a:r>
              <a:rPr lang="cs-CZ" sz="3600" b="1" dirty="0"/>
              <a:t>Olomouc</a:t>
            </a:r>
            <a:r>
              <a:rPr lang="cs-CZ" sz="3600" dirty="0"/>
              <a:t> (4) - Na cucky, Moravské, …Tramtárie</a:t>
            </a:r>
          </a:p>
          <a:p>
            <a:pPr marL="457200" lvl="1" indent="0" algn="just">
              <a:buNone/>
            </a:pPr>
            <a:r>
              <a:rPr lang="cs-CZ" sz="3600" b="1" dirty="0"/>
              <a:t>Brno</a:t>
            </a:r>
            <a:r>
              <a:rPr lang="cs-CZ" sz="3600" dirty="0"/>
              <a:t> (16) – Husa na provázku, Bolka Polívky, Městské, Národní… </a:t>
            </a:r>
          </a:p>
          <a:p>
            <a:pPr marL="457200" lvl="1" indent="0" algn="just">
              <a:buNone/>
            </a:pPr>
            <a:r>
              <a:rPr lang="cs-CZ" sz="3600" b="1" dirty="0"/>
              <a:t>Ostrava</a:t>
            </a:r>
            <a:r>
              <a:rPr lang="cs-CZ" sz="3600" dirty="0"/>
              <a:t> (13) – Národní divadlo moravskoslezské</a:t>
            </a:r>
          </a:p>
          <a:p>
            <a:pPr marL="457200" lvl="1" indent="0">
              <a:buNone/>
            </a:pPr>
            <a:endParaRPr lang="cs-CZ" sz="2000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32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9ABA16DF-0E78-4F13-AA81-C35EF1E59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9" r="-1" b="-1"/>
          <a:stretch/>
        </p:blipFill>
        <p:spPr>
          <a:xfrm>
            <a:off x="5782733" y="10"/>
            <a:ext cx="6409267" cy="488327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C413A9A-4F93-4C2F-8E89-66D290BDA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88" y="4895559"/>
            <a:ext cx="10572000" cy="11254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cs-CZ" dirty="0"/>
            </a:br>
            <a:r>
              <a:rPr lang="cs-CZ" b="1" dirty="0" err="1"/>
              <a:t>Rikky</a:t>
            </a:r>
            <a:r>
              <a:rPr lang="cs-CZ" b="1" dirty="0"/>
              <a:t> Beran</a:t>
            </a:r>
            <a:br>
              <a:rPr lang="cs-CZ" sz="2700" b="0" dirty="0"/>
            </a:br>
            <a:r>
              <a:rPr lang="cs-CZ" sz="2700" b="0" dirty="0"/>
              <a:t>Zvukař v Divadle Tramtárie, Olomouc</a:t>
            </a:r>
            <a:endParaRPr lang="en-US" b="0" dirty="0"/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B80F3F05-B681-4F50-B2BB-45310DA48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 b="14311"/>
          <a:stretch/>
        </p:blipFill>
        <p:spPr>
          <a:xfrm>
            <a:off x="-1" y="-1"/>
            <a:ext cx="6094411" cy="4883281"/>
          </a:xfrm>
          <a:custGeom>
            <a:avLst/>
            <a:gdLst>
              <a:gd name="connsiteX0" fmla="*/ 0 w 6094411"/>
              <a:gd name="connsiteY0" fmla="*/ 0 h 4883281"/>
              <a:gd name="connsiteX1" fmla="*/ 6094411 w 6094411"/>
              <a:gd name="connsiteY1" fmla="*/ 0 h 4883281"/>
              <a:gd name="connsiteX2" fmla="*/ 6094411 w 6094411"/>
              <a:gd name="connsiteY2" fmla="*/ 2014600 h 4883281"/>
              <a:gd name="connsiteX3" fmla="*/ 5846149 w 6094411"/>
              <a:gd name="connsiteY3" fmla="*/ 2373182 h 4883281"/>
              <a:gd name="connsiteX4" fmla="*/ 5843219 w 6094411"/>
              <a:gd name="connsiteY4" fmla="*/ 2381649 h 4883281"/>
              <a:gd name="connsiteX5" fmla="*/ 5838822 w 6094411"/>
              <a:gd name="connsiteY5" fmla="*/ 2394349 h 4883281"/>
              <a:gd name="connsiteX6" fmla="*/ 5834426 w 6094411"/>
              <a:gd name="connsiteY6" fmla="*/ 2407048 h 4883281"/>
              <a:gd name="connsiteX7" fmla="*/ 5834426 w 6094411"/>
              <a:gd name="connsiteY7" fmla="*/ 2417632 h 4883281"/>
              <a:gd name="connsiteX8" fmla="*/ 5834426 w 6094411"/>
              <a:gd name="connsiteY8" fmla="*/ 2430332 h 4883281"/>
              <a:gd name="connsiteX9" fmla="*/ 5838822 w 6094411"/>
              <a:gd name="connsiteY9" fmla="*/ 2440915 h 4883281"/>
              <a:gd name="connsiteX10" fmla="*/ 5843219 w 6094411"/>
              <a:gd name="connsiteY10" fmla="*/ 2453615 h 4883281"/>
              <a:gd name="connsiteX11" fmla="*/ 5846149 w 6094411"/>
              <a:gd name="connsiteY11" fmla="*/ 2462082 h 4883281"/>
              <a:gd name="connsiteX12" fmla="*/ 6094411 w 6094411"/>
              <a:gd name="connsiteY12" fmla="*/ 2820664 h 4883281"/>
              <a:gd name="connsiteX13" fmla="*/ 6094411 w 6094411"/>
              <a:gd name="connsiteY13" fmla="*/ 4883281 h 4883281"/>
              <a:gd name="connsiteX14" fmla="*/ 0 w 6094411"/>
              <a:gd name="connsiteY14" fmla="*/ 4883281 h 488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94411" h="4883281">
                <a:moveTo>
                  <a:pt x="0" y="0"/>
                </a:moveTo>
                <a:lnTo>
                  <a:pt x="6094411" y="0"/>
                </a:lnTo>
                <a:lnTo>
                  <a:pt x="6094411" y="2014600"/>
                </a:lnTo>
                <a:lnTo>
                  <a:pt x="5846149" y="2373182"/>
                </a:lnTo>
                <a:lnTo>
                  <a:pt x="5843219" y="2381649"/>
                </a:lnTo>
                <a:lnTo>
                  <a:pt x="5838822" y="2394349"/>
                </a:lnTo>
                <a:lnTo>
                  <a:pt x="5834426" y="2407048"/>
                </a:lnTo>
                <a:lnTo>
                  <a:pt x="5834426" y="2417632"/>
                </a:lnTo>
                <a:lnTo>
                  <a:pt x="5834426" y="2430332"/>
                </a:lnTo>
                <a:lnTo>
                  <a:pt x="5838822" y="2440915"/>
                </a:lnTo>
                <a:lnTo>
                  <a:pt x="5843219" y="2453615"/>
                </a:lnTo>
                <a:lnTo>
                  <a:pt x="5846149" y="2462082"/>
                </a:lnTo>
                <a:lnTo>
                  <a:pt x="6094411" y="2820664"/>
                </a:lnTo>
                <a:lnTo>
                  <a:pt x="6094411" y="4883281"/>
                </a:lnTo>
                <a:lnTo>
                  <a:pt x="0" y="4883281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286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C7FDC1C7-3D9B-48FE-B261-6645911E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5216"/>
            <a:ext cx="10515600" cy="75895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OSNOVA PREZENTACE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DBBCBC63-F411-422B-AEC8-E02B99BA2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2967228"/>
            <a:ext cx="5157787" cy="923544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/>
              <a:t>Uplatnění  jako </a:t>
            </a:r>
            <a:r>
              <a:rPr lang="cs-CZ" sz="3600" b="1" dirty="0"/>
              <a:t>ZAMĚSTNANEC</a:t>
            </a:r>
            <a:endParaRPr lang="cs-CZ" sz="3200" b="1" dirty="0"/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47A04795-4274-4309-BC4C-36A3CD657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2849409"/>
            <a:ext cx="4733389" cy="1170434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/>
              <a:t>Uplatnění jako </a:t>
            </a:r>
            <a:r>
              <a:rPr lang="cs-CZ" sz="3600" b="1" dirty="0"/>
              <a:t>PODNIKATEL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6815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D0AD78-26D2-41A9-AA61-CD5450EEA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88" y="5128591"/>
            <a:ext cx="10572000" cy="1173736"/>
          </a:xfrm>
          <a:noFill/>
          <a:effectLst/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cs-CZ" dirty="0">
                <a:solidFill>
                  <a:schemeClr val="tx1"/>
                </a:solidFill>
              </a:rPr>
            </a:br>
            <a:br>
              <a:rPr lang="cs-CZ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Roman </a:t>
            </a:r>
            <a:r>
              <a:rPr lang="cs-CZ" b="1" dirty="0" err="1">
                <a:solidFill>
                  <a:schemeClr val="tx1"/>
                </a:solidFill>
              </a:rPr>
              <a:t>Šamko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sz="2700" b="0" dirty="0">
                <a:solidFill>
                  <a:schemeClr val="tx1"/>
                </a:solidFill>
              </a:rPr>
              <a:t>Absolvent 2019</a:t>
            </a:r>
            <a:r>
              <a:rPr lang="cs-CZ" sz="2700" dirty="0"/>
              <a:t> </a:t>
            </a:r>
            <a:r>
              <a:rPr lang="cs-CZ" sz="2700" b="0" dirty="0">
                <a:solidFill>
                  <a:schemeClr val="tx1"/>
                </a:solidFill>
              </a:rPr>
              <a:t>Zvukař, Ufo Divadlo Trutnov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Zástupný obsah 4">
            <a:extLst>
              <a:ext uri="{FF2B5EF4-FFF2-40B4-BE49-F238E27FC236}">
                <a16:creationId xmlns:a16="http://schemas.microsoft.com/office/drawing/2014/main" id="{496F59F5-4380-4E98-A341-3F51E673C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5" r="1" b="1553"/>
          <a:stretch/>
        </p:blipFill>
        <p:spPr>
          <a:xfrm>
            <a:off x="7814735" y="10"/>
            <a:ext cx="4377265" cy="48813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A7371EF-5FCE-4EB1-9DE1-EC760909F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2" r="-2" b="-2"/>
          <a:stretch/>
        </p:blipFill>
        <p:spPr>
          <a:xfrm>
            <a:off x="3750735" y="-1911"/>
            <a:ext cx="4377267" cy="4883281"/>
          </a:xfrm>
          <a:custGeom>
            <a:avLst/>
            <a:gdLst>
              <a:gd name="connsiteX0" fmla="*/ 0 w 4377267"/>
              <a:gd name="connsiteY0" fmla="*/ 0 h 4883281"/>
              <a:gd name="connsiteX1" fmla="*/ 313267 w 4377267"/>
              <a:gd name="connsiteY1" fmla="*/ 0 h 4883281"/>
              <a:gd name="connsiteX2" fmla="*/ 4064000 w 4377267"/>
              <a:gd name="connsiteY2" fmla="*/ 0 h 4883281"/>
              <a:gd name="connsiteX3" fmla="*/ 4377267 w 4377267"/>
              <a:gd name="connsiteY3" fmla="*/ 0 h 4883281"/>
              <a:gd name="connsiteX4" fmla="*/ 4377267 w 4377267"/>
              <a:gd name="connsiteY4" fmla="*/ 2014600 h 4883281"/>
              <a:gd name="connsiteX5" fmla="*/ 4129005 w 4377267"/>
              <a:gd name="connsiteY5" fmla="*/ 2373182 h 4883281"/>
              <a:gd name="connsiteX6" fmla="*/ 4126075 w 4377267"/>
              <a:gd name="connsiteY6" fmla="*/ 2381649 h 4883281"/>
              <a:gd name="connsiteX7" fmla="*/ 4121678 w 4377267"/>
              <a:gd name="connsiteY7" fmla="*/ 2394349 h 4883281"/>
              <a:gd name="connsiteX8" fmla="*/ 4117282 w 4377267"/>
              <a:gd name="connsiteY8" fmla="*/ 2407048 h 4883281"/>
              <a:gd name="connsiteX9" fmla="*/ 4117282 w 4377267"/>
              <a:gd name="connsiteY9" fmla="*/ 2417632 h 4883281"/>
              <a:gd name="connsiteX10" fmla="*/ 4117282 w 4377267"/>
              <a:gd name="connsiteY10" fmla="*/ 2430332 h 4883281"/>
              <a:gd name="connsiteX11" fmla="*/ 4121678 w 4377267"/>
              <a:gd name="connsiteY11" fmla="*/ 2440915 h 4883281"/>
              <a:gd name="connsiteX12" fmla="*/ 4126075 w 4377267"/>
              <a:gd name="connsiteY12" fmla="*/ 2453615 h 4883281"/>
              <a:gd name="connsiteX13" fmla="*/ 4129005 w 4377267"/>
              <a:gd name="connsiteY13" fmla="*/ 2462082 h 4883281"/>
              <a:gd name="connsiteX14" fmla="*/ 4377267 w 4377267"/>
              <a:gd name="connsiteY14" fmla="*/ 2820664 h 4883281"/>
              <a:gd name="connsiteX15" fmla="*/ 4377267 w 4377267"/>
              <a:gd name="connsiteY15" fmla="*/ 4883281 h 4883281"/>
              <a:gd name="connsiteX16" fmla="*/ 4064000 w 4377267"/>
              <a:gd name="connsiteY16" fmla="*/ 4883281 h 4883281"/>
              <a:gd name="connsiteX17" fmla="*/ 313267 w 4377267"/>
              <a:gd name="connsiteY17" fmla="*/ 4883281 h 4883281"/>
              <a:gd name="connsiteX18" fmla="*/ 0 w 4377267"/>
              <a:gd name="connsiteY18" fmla="*/ 4883281 h 488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77267" h="4883281">
                <a:moveTo>
                  <a:pt x="0" y="0"/>
                </a:moveTo>
                <a:lnTo>
                  <a:pt x="313267" y="0"/>
                </a:lnTo>
                <a:lnTo>
                  <a:pt x="4064000" y="0"/>
                </a:lnTo>
                <a:lnTo>
                  <a:pt x="4377267" y="0"/>
                </a:lnTo>
                <a:lnTo>
                  <a:pt x="4377267" y="2014600"/>
                </a:lnTo>
                <a:lnTo>
                  <a:pt x="4129005" y="2373182"/>
                </a:lnTo>
                <a:lnTo>
                  <a:pt x="4126075" y="2381649"/>
                </a:lnTo>
                <a:lnTo>
                  <a:pt x="4121678" y="2394349"/>
                </a:lnTo>
                <a:lnTo>
                  <a:pt x="4117282" y="2407048"/>
                </a:lnTo>
                <a:lnTo>
                  <a:pt x="4117282" y="2417632"/>
                </a:lnTo>
                <a:lnTo>
                  <a:pt x="4117282" y="2430332"/>
                </a:lnTo>
                <a:lnTo>
                  <a:pt x="4121678" y="2440915"/>
                </a:lnTo>
                <a:lnTo>
                  <a:pt x="4126075" y="2453615"/>
                </a:lnTo>
                <a:lnTo>
                  <a:pt x="4129005" y="2462082"/>
                </a:lnTo>
                <a:lnTo>
                  <a:pt x="4377267" y="2820664"/>
                </a:lnTo>
                <a:lnTo>
                  <a:pt x="4377267" y="4883281"/>
                </a:lnTo>
                <a:lnTo>
                  <a:pt x="4064000" y="4883281"/>
                </a:lnTo>
                <a:lnTo>
                  <a:pt x="313267" y="4883281"/>
                </a:lnTo>
                <a:lnTo>
                  <a:pt x="0" y="4883281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A393E2-069E-4D06-966D-03C6C0452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068"/>
          <a:stretch/>
        </p:blipFill>
        <p:spPr>
          <a:xfrm>
            <a:off x="20" y="10"/>
            <a:ext cx="4063980" cy="4883271"/>
          </a:xfrm>
          <a:custGeom>
            <a:avLst/>
            <a:gdLst>
              <a:gd name="connsiteX0" fmla="*/ 0 w 4064000"/>
              <a:gd name="connsiteY0" fmla="*/ 0 h 4883281"/>
              <a:gd name="connsiteX1" fmla="*/ 4064000 w 4064000"/>
              <a:gd name="connsiteY1" fmla="*/ 0 h 4883281"/>
              <a:gd name="connsiteX2" fmla="*/ 4064000 w 4064000"/>
              <a:gd name="connsiteY2" fmla="*/ 2014600 h 4883281"/>
              <a:gd name="connsiteX3" fmla="*/ 3815738 w 4064000"/>
              <a:gd name="connsiteY3" fmla="*/ 2373182 h 4883281"/>
              <a:gd name="connsiteX4" fmla="*/ 3812808 w 4064000"/>
              <a:gd name="connsiteY4" fmla="*/ 2381649 h 4883281"/>
              <a:gd name="connsiteX5" fmla="*/ 3808411 w 4064000"/>
              <a:gd name="connsiteY5" fmla="*/ 2394349 h 4883281"/>
              <a:gd name="connsiteX6" fmla="*/ 3804015 w 4064000"/>
              <a:gd name="connsiteY6" fmla="*/ 2407048 h 4883281"/>
              <a:gd name="connsiteX7" fmla="*/ 3804015 w 4064000"/>
              <a:gd name="connsiteY7" fmla="*/ 2417632 h 4883281"/>
              <a:gd name="connsiteX8" fmla="*/ 3804015 w 4064000"/>
              <a:gd name="connsiteY8" fmla="*/ 2430332 h 4883281"/>
              <a:gd name="connsiteX9" fmla="*/ 3808411 w 4064000"/>
              <a:gd name="connsiteY9" fmla="*/ 2440915 h 4883281"/>
              <a:gd name="connsiteX10" fmla="*/ 3812808 w 4064000"/>
              <a:gd name="connsiteY10" fmla="*/ 2453615 h 4883281"/>
              <a:gd name="connsiteX11" fmla="*/ 3815738 w 4064000"/>
              <a:gd name="connsiteY11" fmla="*/ 2462082 h 4883281"/>
              <a:gd name="connsiteX12" fmla="*/ 4064000 w 4064000"/>
              <a:gd name="connsiteY12" fmla="*/ 2820664 h 4883281"/>
              <a:gd name="connsiteX13" fmla="*/ 4064000 w 4064000"/>
              <a:gd name="connsiteY13" fmla="*/ 4883281 h 4883281"/>
              <a:gd name="connsiteX14" fmla="*/ 0 w 4064000"/>
              <a:gd name="connsiteY14" fmla="*/ 4883281 h 488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64000" h="4883281">
                <a:moveTo>
                  <a:pt x="0" y="0"/>
                </a:moveTo>
                <a:lnTo>
                  <a:pt x="4064000" y="0"/>
                </a:lnTo>
                <a:lnTo>
                  <a:pt x="4064000" y="2014600"/>
                </a:lnTo>
                <a:lnTo>
                  <a:pt x="3815738" y="2373182"/>
                </a:lnTo>
                <a:lnTo>
                  <a:pt x="3812808" y="2381649"/>
                </a:lnTo>
                <a:lnTo>
                  <a:pt x="3808411" y="2394349"/>
                </a:lnTo>
                <a:lnTo>
                  <a:pt x="3804015" y="2407048"/>
                </a:lnTo>
                <a:lnTo>
                  <a:pt x="3804015" y="2417632"/>
                </a:lnTo>
                <a:lnTo>
                  <a:pt x="3804015" y="2430332"/>
                </a:lnTo>
                <a:lnTo>
                  <a:pt x="3808411" y="2440915"/>
                </a:lnTo>
                <a:lnTo>
                  <a:pt x="3812808" y="2453615"/>
                </a:lnTo>
                <a:lnTo>
                  <a:pt x="3815738" y="2462082"/>
                </a:lnTo>
                <a:lnTo>
                  <a:pt x="4064000" y="2820664"/>
                </a:lnTo>
                <a:lnTo>
                  <a:pt x="4064000" y="4883281"/>
                </a:lnTo>
                <a:lnTo>
                  <a:pt x="0" y="4883281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57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140C58-62D4-4B50-AC11-FC9EF94E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410" y="5289453"/>
            <a:ext cx="10572000" cy="12897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b="1" dirty="0"/>
              <a:t>Otakar Mlčoch</a:t>
            </a:r>
            <a:br>
              <a:rPr lang="cs-CZ" b="1" dirty="0"/>
            </a:br>
            <a:r>
              <a:rPr lang="cs-CZ" sz="2700" b="1" dirty="0"/>
              <a:t>lektor kurzu</a:t>
            </a:r>
            <a:br>
              <a:rPr lang="cs-CZ" dirty="0"/>
            </a:br>
            <a:r>
              <a:rPr lang="cs-CZ" sz="2700" dirty="0"/>
              <a:t>technický ředitel  - národní divadlo moravskoslezské (</a:t>
            </a:r>
            <a:r>
              <a:rPr lang="cs-CZ" sz="2700" dirty="0" err="1"/>
              <a:t>ostrava</a:t>
            </a:r>
            <a:r>
              <a:rPr lang="cs-CZ" sz="2700" dirty="0"/>
              <a:t>)</a:t>
            </a:r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E2C7666-458E-4913-B8FC-68DA6C853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" r="1" b="45383"/>
          <a:stretch/>
        </p:blipFill>
        <p:spPr>
          <a:xfrm>
            <a:off x="5782733" y="12287"/>
            <a:ext cx="6409267" cy="48832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465284-B386-475E-834F-7B792CEB69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93" b="-2"/>
          <a:stretch/>
        </p:blipFill>
        <p:spPr>
          <a:xfrm>
            <a:off x="-1" y="-1"/>
            <a:ext cx="6094411" cy="4883281"/>
          </a:xfrm>
          <a:custGeom>
            <a:avLst/>
            <a:gdLst>
              <a:gd name="connsiteX0" fmla="*/ 0 w 6094411"/>
              <a:gd name="connsiteY0" fmla="*/ 0 h 4883281"/>
              <a:gd name="connsiteX1" fmla="*/ 6094411 w 6094411"/>
              <a:gd name="connsiteY1" fmla="*/ 0 h 4883281"/>
              <a:gd name="connsiteX2" fmla="*/ 6094411 w 6094411"/>
              <a:gd name="connsiteY2" fmla="*/ 2014600 h 4883281"/>
              <a:gd name="connsiteX3" fmla="*/ 5846149 w 6094411"/>
              <a:gd name="connsiteY3" fmla="*/ 2373182 h 4883281"/>
              <a:gd name="connsiteX4" fmla="*/ 5843219 w 6094411"/>
              <a:gd name="connsiteY4" fmla="*/ 2381649 h 4883281"/>
              <a:gd name="connsiteX5" fmla="*/ 5838822 w 6094411"/>
              <a:gd name="connsiteY5" fmla="*/ 2394349 h 4883281"/>
              <a:gd name="connsiteX6" fmla="*/ 5834426 w 6094411"/>
              <a:gd name="connsiteY6" fmla="*/ 2407048 h 4883281"/>
              <a:gd name="connsiteX7" fmla="*/ 5834426 w 6094411"/>
              <a:gd name="connsiteY7" fmla="*/ 2417632 h 4883281"/>
              <a:gd name="connsiteX8" fmla="*/ 5834426 w 6094411"/>
              <a:gd name="connsiteY8" fmla="*/ 2430332 h 4883281"/>
              <a:gd name="connsiteX9" fmla="*/ 5838822 w 6094411"/>
              <a:gd name="connsiteY9" fmla="*/ 2440915 h 4883281"/>
              <a:gd name="connsiteX10" fmla="*/ 5843219 w 6094411"/>
              <a:gd name="connsiteY10" fmla="*/ 2453615 h 4883281"/>
              <a:gd name="connsiteX11" fmla="*/ 5846149 w 6094411"/>
              <a:gd name="connsiteY11" fmla="*/ 2462082 h 4883281"/>
              <a:gd name="connsiteX12" fmla="*/ 6094411 w 6094411"/>
              <a:gd name="connsiteY12" fmla="*/ 2820664 h 4883281"/>
              <a:gd name="connsiteX13" fmla="*/ 6094411 w 6094411"/>
              <a:gd name="connsiteY13" fmla="*/ 4883281 h 4883281"/>
              <a:gd name="connsiteX14" fmla="*/ 0 w 6094411"/>
              <a:gd name="connsiteY14" fmla="*/ 4883281 h 488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94411" h="4883281">
                <a:moveTo>
                  <a:pt x="0" y="0"/>
                </a:moveTo>
                <a:lnTo>
                  <a:pt x="6094411" y="0"/>
                </a:lnTo>
                <a:lnTo>
                  <a:pt x="6094411" y="2014600"/>
                </a:lnTo>
                <a:lnTo>
                  <a:pt x="5846149" y="2373182"/>
                </a:lnTo>
                <a:lnTo>
                  <a:pt x="5843219" y="2381649"/>
                </a:lnTo>
                <a:lnTo>
                  <a:pt x="5838822" y="2394349"/>
                </a:lnTo>
                <a:lnTo>
                  <a:pt x="5834426" y="2407048"/>
                </a:lnTo>
                <a:lnTo>
                  <a:pt x="5834426" y="2417632"/>
                </a:lnTo>
                <a:lnTo>
                  <a:pt x="5834426" y="2430332"/>
                </a:lnTo>
                <a:lnTo>
                  <a:pt x="5838822" y="2440915"/>
                </a:lnTo>
                <a:lnTo>
                  <a:pt x="5843219" y="2453615"/>
                </a:lnTo>
                <a:lnTo>
                  <a:pt x="5846149" y="2462082"/>
                </a:lnTo>
                <a:lnTo>
                  <a:pt x="6094411" y="2820664"/>
                </a:lnTo>
                <a:lnTo>
                  <a:pt x="6094411" y="4883281"/>
                </a:lnTo>
                <a:lnTo>
                  <a:pt x="0" y="4883281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5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6701A-71DC-464C-AC7C-1F5E0C33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822035"/>
            <a:ext cx="10571998" cy="108065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Otova doporučení pro zvukaře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366409-D7FF-4804-8A4A-B72B3B278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1702191"/>
            <a:ext cx="10554574" cy="51558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800" b="1" dirty="0"/>
              <a:t>elektrika</a:t>
            </a:r>
            <a:r>
              <a:rPr lang="cs-CZ" sz="2800" dirty="0"/>
              <a:t> – dává mu to řád a fyzikální základ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800" b="1" dirty="0"/>
              <a:t>noty</a:t>
            </a:r>
            <a:r>
              <a:rPr lang="cs-CZ" sz="2800" dirty="0"/>
              <a:t> – dává mu to řád a přehled o tom, o co těm na druhé straně jde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800" b="1" dirty="0"/>
              <a:t>názor</a:t>
            </a:r>
            <a:r>
              <a:rPr lang="cs-CZ" sz="2800" dirty="0"/>
              <a:t> – dává mu to směr v tom neřádu, co přichází od umělců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800" b="1" dirty="0"/>
              <a:t>ucho</a:t>
            </a:r>
            <a:r>
              <a:rPr lang="cs-CZ" sz="2800" dirty="0"/>
              <a:t> – bez něho ne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800" b="1" dirty="0"/>
              <a:t>pevné nervy </a:t>
            </a:r>
            <a:r>
              <a:rPr lang="cs-CZ" sz="2800" dirty="0"/>
              <a:t>– bez nich ne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800" b="1" dirty="0"/>
              <a:t>humor</a:t>
            </a:r>
            <a:r>
              <a:rPr lang="cs-CZ" sz="2800" dirty="0"/>
              <a:t> – nehumorný kolega je k uzoufání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800" b="1" dirty="0"/>
              <a:t>pít pivo </a:t>
            </a:r>
            <a:r>
              <a:rPr lang="cs-CZ" sz="2800" dirty="0"/>
              <a:t>– to udělá nejméně škody při vylití do mixpultu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800" b="1" dirty="0"/>
              <a:t>umělecké cítění </a:t>
            </a:r>
            <a:r>
              <a:rPr lang="cs-CZ" sz="2800" dirty="0"/>
              <a:t>– no řekněte sami, jak to můžou posoudit zpěváci a muzikanti, když se neslyší?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6566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99BDA-FCE1-41C0-A40E-53CD4F7F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17" y="1534738"/>
            <a:ext cx="3979205" cy="14533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Mapa</a:t>
            </a:r>
            <a:br>
              <a:rPr lang="cs-CZ" b="1" dirty="0"/>
            </a:br>
            <a:r>
              <a:rPr lang="cs-CZ" b="1" dirty="0"/>
              <a:t>čeho </a:t>
            </a:r>
            <a:br>
              <a:rPr lang="cs-CZ" b="1" dirty="0"/>
            </a:br>
            <a:r>
              <a:rPr lang="cs-CZ" b="1" dirty="0"/>
              <a:t>to</a:t>
            </a:r>
            <a:br>
              <a:rPr lang="cs-CZ" b="1" dirty="0"/>
            </a:br>
            <a:r>
              <a:rPr lang="cs-CZ" b="1" dirty="0"/>
              <a:t>je?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5C8B1D-9B85-47CF-BE0D-E974672F7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pPr lvl="0"/>
            <a:endParaRPr lang="cs-CZ" b="1" dirty="0"/>
          </a:p>
          <a:p>
            <a:pPr lvl="0"/>
            <a:endParaRPr lang="cs-CZ" dirty="0"/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183698AB-E1A5-C77A-AF33-6D8290475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76" y="792490"/>
            <a:ext cx="8515537" cy="551380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680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7FA79-E904-4B7E-B6EB-508668D7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Kina, hudební kluby…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9552AD-E48A-4A11-8645-6BAD0082C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1003"/>
            <a:ext cx="10515600" cy="489001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3600" b="1" dirty="0"/>
              <a:t>Kina</a:t>
            </a:r>
            <a:endParaRPr lang="cs-CZ" sz="3600" dirty="0"/>
          </a:p>
          <a:p>
            <a:pPr lvl="1"/>
            <a:r>
              <a:rPr lang="cs-CZ" sz="3200" dirty="0"/>
              <a:t>ČR více jak 413 (2024)</a:t>
            </a:r>
          </a:p>
          <a:p>
            <a:pPr lvl="1"/>
            <a:r>
              <a:rPr lang="cs-CZ" sz="3200" dirty="0"/>
              <a:t>Praha více jak 52 (2024)</a:t>
            </a:r>
            <a:endParaRPr lang="cs-CZ" sz="3600" b="1" dirty="0"/>
          </a:p>
          <a:p>
            <a:pPr marL="0" lvl="0" indent="0">
              <a:buNone/>
            </a:pPr>
            <a:r>
              <a:rPr lang="cs-CZ" sz="3600" b="1" dirty="0"/>
              <a:t>Hudební kluby</a:t>
            </a:r>
            <a:endParaRPr lang="cs-CZ" sz="3600" dirty="0"/>
          </a:p>
          <a:p>
            <a:pPr lvl="1"/>
            <a:r>
              <a:rPr lang="cs-CZ" sz="3200" dirty="0"/>
              <a:t>v ČR více jak 512 klubů (2024)</a:t>
            </a:r>
            <a:endParaRPr lang="cs-CZ" sz="3600" dirty="0"/>
          </a:p>
          <a:p>
            <a:pPr lvl="2"/>
            <a:r>
              <a:rPr lang="cs-CZ" sz="2800" dirty="0"/>
              <a:t>Př. klubu absolventa Michala Oříška – ARENA PLZEŇ (</a:t>
            </a:r>
            <a:r>
              <a:rPr lang="cs-CZ" sz="2800" dirty="0">
                <a:hlinkClick r:id="rId2"/>
              </a:rPr>
              <a:t>https://www.arena-club.cz</a:t>
            </a:r>
            <a:r>
              <a:rPr lang="cs-CZ" sz="2800" dirty="0"/>
              <a:t>)</a:t>
            </a:r>
            <a:r>
              <a:rPr lang="cs-CZ" sz="1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389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B6DF4-1E2A-4D6C-B5BD-CD507D69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800" b="1" dirty="0"/>
              <a:t>Média – rádia, televize</a:t>
            </a:r>
            <a:br>
              <a:rPr lang="cs-CZ" sz="4000" b="1" dirty="0"/>
            </a:b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72AC8E-BFEF-461B-B251-98DA68C6D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2" y="1659988"/>
            <a:ext cx="7990449" cy="489783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sz="3600" b="1" dirty="0"/>
              <a:t>Televizní stanice</a:t>
            </a:r>
            <a:r>
              <a:rPr lang="cs-CZ" sz="3600" dirty="0"/>
              <a:t> </a:t>
            </a:r>
          </a:p>
          <a:p>
            <a:pPr lvl="2"/>
            <a:r>
              <a:rPr lang="cs-CZ" sz="2400" dirty="0"/>
              <a:t>Stovky televizních stanice v ČR</a:t>
            </a:r>
          </a:p>
          <a:p>
            <a:pPr lvl="3"/>
            <a:r>
              <a:rPr lang="cs-CZ" sz="1800" dirty="0">
                <a:hlinkClick r:id="rId2"/>
              </a:rPr>
              <a:t>https://cs.wikipedia.org/wiki/Seznam_televizních_stanic_v_Česku</a:t>
            </a:r>
            <a:endParaRPr lang="cs-CZ" sz="1800" dirty="0"/>
          </a:p>
          <a:p>
            <a:pPr lvl="2"/>
            <a:r>
              <a:rPr lang="cs-CZ" sz="2400" dirty="0"/>
              <a:t>Př. </a:t>
            </a:r>
            <a:r>
              <a:rPr lang="cs-CZ" sz="2400" dirty="0" err="1"/>
              <a:t>Richar</a:t>
            </a:r>
            <a:r>
              <a:rPr lang="cs-CZ" sz="2400" dirty="0"/>
              <a:t> Beran (TV MORAVA, Prima)</a:t>
            </a:r>
          </a:p>
          <a:p>
            <a:pPr marL="1371600" lvl="3" indent="0">
              <a:buNone/>
            </a:pPr>
            <a:endParaRPr lang="cs-CZ" sz="1800" dirty="0"/>
          </a:p>
          <a:p>
            <a:pPr marL="457200" lvl="1" indent="0">
              <a:buNone/>
            </a:pPr>
            <a:r>
              <a:rPr lang="cs-CZ" sz="3600" b="1" dirty="0"/>
              <a:t>Rádia</a:t>
            </a:r>
          </a:p>
          <a:p>
            <a:pPr lvl="2"/>
            <a:r>
              <a:rPr lang="cs-CZ" sz="2200" dirty="0"/>
              <a:t>Stovky rádiových stanic v ČR</a:t>
            </a:r>
          </a:p>
          <a:p>
            <a:pPr lvl="3"/>
            <a:r>
              <a:rPr lang="cs-CZ" sz="1600" dirty="0">
                <a:hlinkClick r:id="rId3"/>
              </a:rPr>
              <a:t>https://cs.wikipedia.org/wiki/Seznam_českých_rozhlasových_stanic</a:t>
            </a:r>
            <a:r>
              <a:rPr lang="cs-CZ" sz="1600" dirty="0"/>
              <a:t>  </a:t>
            </a:r>
          </a:p>
          <a:p>
            <a:pPr lvl="2"/>
            <a:r>
              <a:rPr lang="cs-CZ" sz="2400" dirty="0"/>
              <a:t>Př. </a:t>
            </a:r>
            <a:r>
              <a:rPr lang="cs-CZ" sz="2400" i="1" dirty="0"/>
              <a:t>Rádio </a:t>
            </a:r>
            <a:r>
              <a:rPr lang="cs-CZ" sz="2400" i="1" dirty="0" err="1"/>
              <a:t>Orlicko</a:t>
            </a:r>
            <a:r>
              <a:rPr lang="cs-CZ" sz="2400" i="1" dirty="0"/>
              <a:t> </a:t>
            </a:r>
            <a:r>
              <a:rPr lang="cs-CZ" sz="2400" dirty="0"/>
              <a:t>– </a:t>
            </a:r>
            <a:r>
              <a:rPr lang="cs-CZ" sz="2400" b="1" dirty="0"/>
              <a:t>Pavel </a:t>
            </a:r>
            <a:r>
              <a:rPr lang="cs-CZ" sz="2400" b="1" dirty="0" err="1"/>
              <a:t>Jenschtke</a:t>
            </a:r>
            <a:r>
              <a:rPr lang="cs-CZ" sz="2400" dirty="0"/>
              <a:t>, absolvent 2018</a:t>
            </a:r>
            <a:endParaRPr lang="cs-CZ" sz="1800" dirty="0"/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A8553A7-4601-4311-916F-A28B50567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138" y="2557603"/>
            <a:ext cx="2913062" cy="342713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5175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09B746-D5DE-4048-A47A-B162DB73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0" y="3497908"/>
            <a:ext cx="10120777" cy="243480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 b="1" dirty="0">
                <a:solidFill>
                  <a:srgbClr val="FFFFFF"/>
                </a:solidFill>
              </a:rPr>
              <a:t>Soukromý sektor a ostatní</a:t>
            </a:r>
            <a:br>
              <a:rPr lang="cs-CZ" sz="2500" b="1" dirty="0">
                <a:solidFill>
                  <a:srgbClr val="FFFFFF"/>
                </a:solidFill>
              </a:rPr>
            </a:br>
            <a:r>
              <a:rPr lang="cs-CZ" sz="2500" dirty="0">
                <a:solidFill>
                  <a:srgbClr val="FFFFFF"/>
                </a:solidFill>
              </a:rPr>
              <a:t>Reklama, PR, PC aplikace, hotely, hudebniny, kongresová centra…</a:t>
            </a:r>
            <a:br>
              <a:rPr lang="cs-CZ" sz="2500" dirty="0">
                <a:solidFill>
                  <a:srgbClr val="FFFFFF"/>
                </a:solidFill>
              </a:rPr>
            </a:br>
            <a:endParaRPr lang="cs-CZ" sz="2500" dirty="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CEC79D-6456-4C73-9CE6-648C4D6D1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316" y="4049485"/>
            <a:ext cx="4846151" cy="1883229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cs-CZ" sz="1800" dirty="0">
              <a:solidFill>
                <a:srgbClr val="FFFFFF"/>
              </a:solidFill>
            </a:endParaRPr>
          </a:p>
          <a:p>
            <a:pPr marL="914400" lvl="2" indent="0">
              <a:buNone/>
            </a:pPr>
            <a:endParaRPr lang="cs-CZ" sz="1800" dirty="0">
              <a:solidFill>
                <a:srgbClr val="FFFFFF"/>
              </a:solidFill>
            </a:endParaRPr>
          </a:p>
          <a:p>
            <a:endParaRPr lang="cs-CZ" dirty="0">
              <a:solidFill>
                <a:srgbClr val="FFFFFF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DBEB821-A4B1-4901-8CD9-26E7DDE14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77" y="484633"/>
            <a:ext cx="4510525" cy="2875460"/>
          </a:xfrm>
          <a:prstGeom prst="rect">
            <a:avLst/>
          </a:prstGeom>
        </p:spPr>
      </p:pic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12C0BF75-1EC9-45E6-854B-2468000B74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r="6914"/>
          <a:stretch/>
        </p:blipFill>
        <p:spPr>
          <a:xfrm>
            <a:off x="7272629" y="484633"/>
            <a:ext cx="3744430" cy="28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3F2CA8-6123-449D-AD56-36F4E490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88" y="4895557"/>
            <a:ext cx="10572000" cy="153337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dirty="0"/>
              <a:t>Martin </a:t>
            </a:r>
            <a:r>
              <a:rPr lang="en-US" sz="3200" b="1" dirty="0" err="1"/>
              <a:t>Kudla</a:t>
            </a:r>
            <a:r>
              <a:rPr lang="cs-CZ" sz="3200" b="1" dirty="0"/>
              <a:t> </a:t>
            </a:r>
            <a:br>
              <a:rPr lang="cs-CZ" sz="2500" dirty="0"/>
            </a:br>
            <a:r>
              <a:rPr lang="cs-CZ" sz="2400" b="0" dirty="0"/>
              <a:t>Hudební marketing pro: </a:t>
            </a:r>
            <a:r>
              <a:rPr lang="cs-CZ" sz="2400" b="1" dirty="0"/>
              <a:t>Ema Smetana</a:t>
            </a:r>
            <a:r>
              <a:rPr lang="cs-CZ" sz="2400" b="0" dirty="0"/>
              <a:t>, </a:t>
            </a:r>
            <a:r>
              <a:rPr lang="cs-CZ" sz="2400" b="1" dirty="0"/>
              <a:t>Lenny</a:t>
            </a:r>
            <a:r>
              <a:rPr lang="cs-CZ" sz="2400" b="0" dirty="0"/>
              <a:t>, </a:t>
            </a:r>
            <a:r>
              <a:rPr lang="cs-CZ" sz="2400" b="1" dirty="0" err="1"/>
              <a:t>Thom</a:t>
            </a:r>
            <a:r>
              <a:rPr lang="cs-CZ" sz="2400" b="1" dirty="0"/>
              <a:t> </a:t>
            </a:r>
            <a:r>
              <a:rPr lang="cs-CZ" sz="2400" b="1" dirty="0" err="1"/>
              <a:t>Artway</a:t>
            </a:r>
            <a:r>
              <a:rPr lang="cs-CZ" sz="2400" b="0" dirty="0"/>
              <a:t>…</a:t>
            </a:r>
            <a:br>
              <a:rPr lang="en-US" sz="2400" dirty="0"/>
            </a:br>
            <a:r>
              <a:rPr lang="en-US" sz="2000" b="0" dirty="0" err="1"/>
              <a:t>Lektor</a:t>
            </a:r>
            <a:r>
              <a:rPr lang="en-US" sz="2000" b="0" dirty="0"/>
              <a:t> AZ – </a:t>
            </a:r>
            <a:r>
              <a:rPr lang="en-US" sz="2000" b="0" dirty="0" err="1"/>
              <a:t>digitální</a:t>
            </a:r>
            <a:r>
              <a:rPr lang="en-US" sz="2000" b="0" dirty="0"/>
              <a:t> marketing v </a:t>
            </a:r>
            <a:r>
              <a:rPr lang="en-US" sz="2000" b="0" dirty="0" err="1"/>
              <a:t>hudební</a:t>
            </a:r>
            <a:r>
              <a:rPr lang="en-US" sz="2000" b="0" dirty="0"/>
              <a:t> </a:t>
            </a:r>
            <a:r>
              <a:rPr lang="en-US" sz="2000" b="0" dirty="0" err="1"/>
              <a:t>branži</a:t>
            </a:r>
            <a:endParaRPr lang="en-US" sz="2500" b="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2606189-CFF3-49BD-BB05-A439B4F53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17" b="7802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ECDEC-CD02-4FF1-93A8-5C8DAD03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 + produkce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3BD6B8-F5B3-42DB-8BFE-8EDA2B135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5458265"/>
            <a:ext cx="10554574" cy="12935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r>
              <a:rPr lang="cs-CZ" sz="2400" dirty="0"/>
              <a:t>FB: </a:t>
            </a:r>
            <a:r>
              <a:rPr lang="cs-CZ" sz="2400" dirty="0">
                <a:hlinkClick r:id="rId2"/>
              </a:rPr>
              <a:t>https://www.youtube.com/channel/UCczj8ofM5XyWz2yk-rh6Esw</a:t>
            </a:r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616A91-E5C9-441E-94D0-7966296EE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38547"/>
            <a:ext cx="12192000" cy="578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6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B603F57E-617E-40BD-9074-C17B10BF1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" b="6539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8F43FF8-FA80-4F11-A93A-3930AF39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1449148"/>
            <a:ext cx="10572000" cy="2689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 err="1"/>
              <a:t>Nahrávací</a:t>
            </a:r>
            <a:r>
              <a:rPr lang="en-US" sz="6600" b="1" dirty="0"/>
              <a:t> </a:t>
            </a:r>
            <a:r>
              <a:rPr lang="en-US" sz="6600" b="1" dirty="0" err="1"/>
              <a:t>studia</a:t>
            </a:r>
            <a:r>
              <a:rPr lang="en-US" sz="6600" b="1" dirty="0"/>
              <a:t>  v ČR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BC43D193-E839-44E9-A1AF-5E9500A9F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1" y="5280847"/>
            <a:ext cx="10572000" cy="43497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870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3CC90-3F59-40D6-AE7D-7623ADD34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Kde se chcete uplatnit vy?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BA1E080C-78E7-4FFC-A1B5-5C56947E3DB2}"/>
              </a:ext>
            </a:extLst>
          </p:cNvPr>
          <p:cNvSpPr txBox="1">
            <a:spLocks/>
          </p:cNvSpPr>
          <p:nvPr/>
        </p:nvSpPr>
        <p:spPr>
          <a:xfrm>
            <a:off x="818712" y="2222287"/>
            <a:ext cx="10554574" cy="227937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/>
              <a:t>Pokud máte v plánu v hudební oblasti uplatnit</a:t>
            </a:r>
          </a:p>
          <a:p>
            <a:r>
              <a:rPr lang="cs-CZ" sz="3600" dirty="0"/>
              <a:t>nebo</a:t>
            </a:r>
          </a:p>
          <a:p>
            <a:r>
              <a:rPr lang="cs-CZ" sz="3600" dirty="0"/>
              <a:t>pokud se již v hudební oblasti uplatňujete</a:t>
            </a:r>
          </a:p>
        </p:txBody>
      </p:sp>
    </p:spTree>
    <p:extLst>
      <p:ext uri="{BB962C8B-B14F-4D97-AF65-F5344CB8AC3E}">
        <p14:creationId xmlns:p14="http://schemas.microsoft.com/office/powerpoint/2010/main" val="170124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50D0D-5F78-4024-95FF-05BC9A46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Nahrávací studia - konkurence?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1F360E-51F2-4BE6-ADB1-306006C24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2317391"/>
          </a:xfrm>
        </p:spPr>
        <p:txBody>
          <a:bodyPr>
            <a:normAutofit/>
          </a:bodyPr>
          <a:lstStyle/>
          <a:p>
            <a:r>
              <a:rPr lang="cs-CZ" sz="4000" dirty="0"/>
              <a:t>Počet nahrávacích studií v ČR?</a:t>
            </a:r>
          </a:p>
          <a:p>
            <a:r>
              <a:rPr lang="cs-CZ" sz="4000" dirty="0"/>
              <a:t>Kolik jich je např. v Praze?</a:t>
            </a:r>
          </a:p>
        </p:txBody>
      </p:sp>
    </p:spTree>
    <p:extLst>
      <p:ext uri="{BB962C8B-B14F-4D97-AF65-F5344CB8AC3E}">
        <p14:creationId xmlns:p14="http://schemas.microsoft.com/office/powerpoint/2010/main" val="10074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D3DBC-A676-4AB9-9915-D44F1340F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Nahrávací studia v </a:t>
            </a:r>
            <a:r>
              <a:rPr lang="cs-CZ" sz="4400" b="1" dirty="0" err="1"/>
              <a:t>čr</a:t>
            </a:r>
            <a:endParaRPr lang="cs-CZ" sz="44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A4B3D9-A44D-404B-8F2E-0DAF652D4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065867"/>
            <a:ext cx="10554574" cy="4616287"/>
          </a:xfrm>
          <a:noFill/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r>
              <a:rPr lang="cs-CZ" sz="3600" b="1" dirty="0"/>
              <a:t>256</a:t>
            </a:r>
            <a:r>
              <a:rPr lang="cs-CZ" sz="3600" dirty="0"/>
              <a:t> nahrávacích studií v ČR (2024). </a:t>
            </a:r>
          </a:p>
          <a:p>
            <a:pPr lvl="2"/>
            <a:r>
              <a:rPr lang="cs-CZ" sz="3600" dirty="0"/>
              <a:t>Víc jak 100 studií v Praze.</a:t>
            </a:r>
          </a:p>
          <a:p>
            <a:pPr marL="457200" lvl="1" indent="0">
              <a:buNone/>
            </a:pPr>
            <a:r>
              <a:rPr lang="cs-CZ" sz="3600" b="1" dirty="0"/>
              <a:t>188 …</a:t>
            </a:r>
            <a:r>
              <a:rPr lang="cs-CZ" sz="3600" dirty="0"/>
              <a:t> (2019)</a:t>
            </a:r>
          </a:p>
          <a:p>
            <a:pPr marL="457200" lvl="1" indent="0">
              <a:buNone/>
            </a:pPr>
            <a:r>
              <a:rPr lang="cs-CZ" sz="3600" dirty="0"/>
              <a:t>182 </a:t>
            </a:r>
            <a:r>
              <a:rPr lang="cs-CZ" sz="3600" b="1" dirty="0"/>
              <a:t>…</a:t>
            </a:r>
            <a:r>
              <a:rPr lang="cs-CZ" sz="3600" dirty="0"/>
              <a:t> (2018)</a:t>
            </a:r>
          </a:p>
          <a:p>
            <a:pPr lvl="2"/>
            <a:r>
              <a:rPr lang="cs-CZ" sz="3600" dirty="0"/>
              <a:t>Studia ale budou mít i některá divadla, ZUŠ, VŠ kulturní domy</a:t>
            </a:r>
          </a:p>
          <a:p>
            <a:pPr marL="914400" lvl="2" indent="0">
              <a:buNone/>
            </a:pPr>
            <a:r>
              <a:rPr lang="cs-CZ" sz="3600" dirty="0"/>
              <a:t> </a:t>
            </a:r>
          </a:p>
          <a:p>
            <a:pPr marL="457200" lvl="1" indent="0">
              <a:buNone/>
            </a:pPr>
            <a:r>
              <a:rPr lang="cs-CZ" sz="3600" dirty="0"/>
              <a:t>V ČR většinou malá studia </a:t>
            </a:r>
          </a:p>
          <a:p>
            <a:pPr lvl="2"/>
            <a:r>
              <a:rPr lang="cs-CZ" sz="3100" dirty="0"/>
              <a:t> 1 - 2 pracovníci</a:t>
            </a:r>
          </a:p>
          <a:p>
            <a:pPr lvl="2"/>
            <a:r>
              <a:rPr lang="cs-CZ" sz="3100" dirty="0"/>
              <a:t> Větší studia ve větších městech, nebo při divadlech, ZUŠ aj.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012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CE26D5-C5B5-14FE-7A6A-83C1E91B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2700866"/>
            <a:ext cx="10131425" cy="1456267"/>
          </a:xfrm>
        </p:spPr>
        <p:txBody>
          <a:bodyPr/>
          <a:lstStyle/>
          <a:p>
            <a:pPr algn="ctr"/>
            <a:r>
              <a:rPr lang="cs-CZ" b="1" dirty="0"/>
              <a:t>Jaká je výše mzdy zvukaře v </a:t>
            </a:r>
            <a:r>
              <a:rPr lang="cs-CZ" b="1" dirty="0" err="1"/>
              <a:t>čr</a:t>
            </a:r>
            <a:r>
              <a:rPr lang="cs-CZ" b="1" dirty="0"/>
              <a:t>?</a:t>
            </a:r>
            <a:br>
              <a:rPr lang="cs-CZ" b="1" dirty="0"/>
            </a:br>
            <a:r>
              <a:rPr lang="cs-CZ" b="1" dirty="0"/>
              <a:t>Jaká je průměrná mzda v </a:t>
            </a:r>
            <a:r>
              <a:rPr lang="cs-CZ" b="1" dirty="0" err="1"/>
              <a:t>čr</a:t>
            </a:r>
            <a:r>
              <a:rPr lang="cs-CZ" b="1" dirty="0"/>
              <a:t> (2024)?</a:t>
            </a:r>
          </a:p>
        </p:txBody>
      </p:sp>
    </p:spTree>
    <p:extLst>
      <p:ext uri="{BB962C8B-B14F-4D97-AF65-F5344CB8AC3E}">
        <p14:creationId xmlns:p14="http://schemas.microsoft.com/office/powerpoint/2010/main" val="357182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3C871-3B0B-48FA-8F9D-E435BBD6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b="1" dirty="0"/>
              <a:t>Výše mzdy zvukaře v </a:t>
            </a:r>
            <a:r>
              <a:rPr lang="cs-CZ" sz="4400" b="1" dirty="0" err="1"/>
              <a:t>čr</a:t>
            </a:r>
            <a:endParaRPr lang="cs-CZ" sz="44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04AE99-9A3E-4A3C-90A6-4A9B26801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9822"/>
            <a:ext cx="11006798" cy="5648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400" b="1" dirty="0"/>
              <a:t>Průměrná mzda </a:t>
            </a:r>
            <a:r>
              <a:rPr lang="cs-CZ" sz="3400" dirty="0"/>
              <a:t>v ČR v roce 2024 (1. pol. roku)</a:t>
            </a:r>
          </a:p>
          <a:p>
            <a:pPr lvl="3"/>
            <a:r>
              <a:rPr lang="cs-CZ" sz="2400" b="1" dirty="0"/>
              <a:t> 49 402 Kč</a:t>
            </a:r>
          </a:p>
          <a:p>
            <a:pPr lvl="3"/>
            <a:endParaRPr lang="cs-CZ" sz="2400" b="1" dirty="0"/>
          </a:p>
          <a:p>
            <a:pPr marL="0" indent="0">
              <a:buNone/>
            </a:pPr>
            <a:r>
              <a:rPr lang="cs-CZ" sz="3000" b="1" dirty="0"/>
              <a:t>Zvukař ČR průměr</a:t>
            </a:r>
          </a:p>
          <a:p>
            <a:pPr lvl="3"/>
            <a:r>
              <a:rPr lang="cs-CZ" sz="2400" b="1" dirty="0"/>
              <a:t> cca 50 000 Kč </a:t>
            </a:r>
          </a:p>
          <a:p>
            <a:pPr lvl="3"/>
            <a:r>
              <a:rPr lang="cs-CZ" sz="2400" b="1" dirty="0"/>
              <a:t> rozptyl mezi 28 tis. až 62 tis Kč</a:t>
            </a:r>
          </a:p>
          <a:p>
            <a:pPr marL="914400" lvl="2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6081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F3B9AF-4D08-484E-BB7F-987EA93C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b="1" dirty="0"/>
              <a:t>Podnikání?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140D4A-9E4D-48BB-9ACE-516E13E0E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1505243"/>
            <a:ext cx="10554574" cy="51790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7200" b="1" dirty="0"/>
              <a:t>OSVČ  </a:t>
            </a:r>
            <a:r>
              <a:rPr lang="cs-CZ" sz="4800" dirty="0"/>
              <a:t>X</a:t>
            </a:r>
            <a:r>
              <a:rPr lang="cs-CZ" sz="7200" b="1" dirty="0"/>
              <a:t>  S.R.O. </a:t>
            </a:r>
            <a:endParaRPr lang="cs-CZ" sz="6600" dirty="0"/>
          </a:p>
          <a:p>
            <a:pPr marL="0" lvl="0" indent="0">
              <a:buNone/>
            </a:pPr>
            <a:endParaRPr lang="cs-CZ" sz="2400" i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94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297A1F-E538-6004-FEB7-BD76A7ECA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F56ADE-15BB-F3AA-FCD0-001C023AD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b="1" dirty="0"/>
              <a:t>živnost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443D69-82E9-E35C-8A79-CEAC94727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1505243"/>
            <a:ext cx="10554574" cy="51790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36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§ 2 živnostenského zákona</a:t>
            </a:r>
          </a:p>
          <a:p>
            <a:pPr algn="just"/>
            <a:endParaRPr lang="cs-CZ" sz="3600" b="0" i="0" u="none" strike="noStrike" dirty="0">
              <a:solidFill>
                <a:srgbClr val="5EEC3C"/>
              </a:solidFill>
              <a:effectLst/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36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Živností je soustavná činnost provozovaná samostatně, vlastním jménem, na vlastní odpovědnost, za účelem dosažení zisku a za podmínek stanovených tímto zákonem.</a:t>
            </a:r>
          </a:p>
          <a:p>
            <a:pPr marL="0" lvl="0" indent="0">
              <a:buNone/>
            </a:pPr>
            <a:endParaRPr lang="cs-CZ" sz="1050" i="1" dirty="0">
              <a:solidFill>
                <a:srgbClr val="5EEC3C"/>
              </a:solidFill>
            </a:endParaRPr>
          </a:p>
          <a:p>
            <a:pPr marL="0" indent="0">
              <a:buNone/>
            </a:pPr>
            <a:endParaRPr lang="cs-CZ" sz="600" dirty="0">
              <a:solidFill>
                <a:srgbClr val="5EE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74CDA9-8CEA-406F-A460-029F1B1C1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Živnosti	- druhy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7BEF0E5-F52B-7742-B458-FDFF3737AC07}"/>
              </a:ext>
            </a:extLst>
          </p:cNvPr>
          <p:cNvSpPr txBox="1"/>
          <p:nvPr/>
        </p:nvSpPr>
        <p:spPr>
          <a:xfrm>
            <a:off x="1960099" y="2461846"/>
            <a:ext cx="86656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OHLAŠOVACÍ</a:t>
            </a:r>
            <a:r>
              <a:rPr lang="cs-CZ" sz="3200" dirty="0"/>
              <a:t>					</a:t>
            </a:r>
            <a:r>
              <a:rPr lang="cs-CZ" sz="3200" b="1" dirty="0"/>
              <a:t>KONCESOVANÉ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/>
              <a:t>Volné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/>
              <a:t>Vázané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/>
              <a:t>řemeslné</a:t>
            </a:r>
          </a:p>
          <a:p>
            <a:endParaRPr lang="cs-CZ" sz="3200" dirty="0"/>
          </a:p>
          <a:p>
            <a:endParaRPr lang="cs-CZ" sz="3200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3249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E58B9-31B7-5D7E-C574-5ECEEB194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8C2368-D9AD-6760-9C6C-3CFAF247B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Živnost volná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0A59694-9AB6-6B42-FA28-32FE6C242A79}"/>
              </a:ext>
            </a:extLst>
          </p:cNvPr>
          <p:cNvSpPr txBox="1"/>
          <p:nvPr/>
        </p:nvSpPr>
        <p:spPr>
          <a:xfrm>
            <a:off x="685801" y="2461846"/>
            <a:ext cx="9939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4000" dirty="0"/>
          </a:p>
          <a:p>
            <a:pPr algn="ctr"/>
            <a:r>
              <a:rPr lang="cs-CZ" sz="4000" dirty="0"/>
              <a:t>Co to je a co potřebujete k výkonu její činnost?</a:t>
            </a:r>
          </a:p>
          <a:p>
            <a:pPr algn="ctr"/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64254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4B37A6-081D-B2F5-EA0E-D754C4B22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DFC7C8-2AA5-D04E-7328-C05E250D8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4400" b="1" dirty="0"/>
            </a:br>
            <a:r>
              <a:rPr lang="cs-CZ" sz="4400" b="1" dirty="0"/>
              <a:t>Živnost volná</a:t>
            </a:r>
            <a:br>
              <a:rPr lang="cs-CZ" sz="4400" b="1" dirty="0"/>
            </a:br>
            <a:endParaRPr lang="cs-CZ" sz="44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229D27E-0CA5-CA61-FBC8-9606D9C9A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1505243"/>
            <a:ext cx="10554574" cy="5179021"/>
          </a:xfrm>
        </p:spPr>
        <p:txBody>
          <a:bodyPr>
            <a:normAutofit/>
          </a:bodyPr>
          <a:lstStyle/>
          <a:p>
            <a:pPr algn="just"/>
            <a:endParaRPr lang="cs-CZ" sz="3600" b="1" i="0" u="none" strike="noStrike" dirty="0">
              <a:solidFill>
                <a:srgbClr val="5EEC3C"/>
              </a:solidFill>
              <a:effectLst/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36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§ 25 živnostenského zákona</a:t>
            </a:r>
          </a:p>
          <a:p>
            <a:pPr marL="0" indent="0" algn="just">
              <a:buNone/>
            </a:pPr>
            <a:endParaRPr lang="cs-CZ" sz="3600" b="0" i="0" u="none" strike="noStrike" dirty="0">
              <a:solidFill>
                <a:srgbClr val="5EEC3C"/>
              </a:solidFill>
              <a:effectLst/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36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Živnosti volné jsou živnosti, pro jejichž provozování tento zákon nevyžaduje prokazování odborné ani jiné způsobilosti. K získání živnostenského oprávnění pro živnosti volné musí být splněny všeobecné podmínky (§ 6 odst. 1).</a:t>
            </a:r>
          </a:p>
          <a:p>
            <a:pPr marL="0" indent="0" algn="just">
              <a:buNone/>
            </a:pPr>
            <a:endParaRPr lang="cs-CZ" sz="3600" i="1" dirty="0">
              <a:solidFill>
                <a:srgbClr val="5EEC3C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5EE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FECA39-E9D8-AF8B-5A43-AD1A90F21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2098D4-E238-FBE3-F1AD-9C07CBBBB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4400" b="1" dirty="0"/>
            </a:br>
            <a:r>
              <a:rPr lang="cs-CZ" sz="4400" b="1" dirty="0"/>
              <a:t>Živnost volná - podmínky výkonu</a:t>
            </a:r>
            <a:br>
              <a:rPr lang="cs-CZ" sz="4400" b="1" dirty="0"/>
            </a:br>
            <a:endParaRPr lang="cs-CZ" sz="44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6A7E48-9346-DC5B-4525-CC0FD5E18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1505243"/>
            <a:ext cx="10554574" cy="51790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44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§ 6 živnostenského zákona</a:t>
            </a:r>
          </a:p>
          <a:p>
            <a:pPr marL="0" indent="0" algn="just">
              <a:buNone/>
            </a:pPr>
            <a:r>
              <a:rPr lang="cs-CZ" sz="40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a)</a:t>
            </a:r>
            <a:r>
              <a:rPr lang="cs-CZ" sz="40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 dosažení věku 18 let</a:t>
            </a:r>
          </a:p>
          <a:p>
            <a:pPr marL="0" indent="0" algn="just">
              <a:buNone/>
            </a:pPr>
            <a:r>
              <a:rPr lang="cs-CZ" sz="40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b)</a:t>
            </a:r>
            <a:r>
              <a:rPr lang="cs-CZ" sz="40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 způsobilost k právním úkonům</a:t>
            </a:r>
          </a:p>
          <a:p>
            <a:pPr marL="0" indent="0" algn="just">
              <a:buNone/>
            </a:pPr>
            <a:r>
              <a:rPr lang="cs-CZ" sz="40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c)</a:t>
            </a:r>
            <a:r>
              <a:rPr lang="cs-CZ" sz="40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 bezúhonnost</a:t>
            </a:r>
          </a:p>
          <a:p>
            <a:pPr marL="0" indent="0" algn="just">
              <a:buNone/>
            </a:pPr>
            <a:endParaRPr lang="cs-CZ" sz="3600" i="1" dirty="0">
              <a:solidFill>
                <a:srgbClr val="5EEC3C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5EE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4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F618F-A668-BEBF-2C9D-DCE497131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4118056"/>
          </a:xfrm>
        </p:spPr>
        <p:txBody>
          <a:bodyPr>
            <a:normAutofit/>
          </a:bodyPr>
          <a:lstStyle/>
          <a:p>
            <a:pPr algn="ctr"/>
            <a:r>
              <a:rPr lang="cs-CZ" sz="7200" dirty="0"/>
              <a:t>Moje uplatnění?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695341-CA01-1B97-8268-74F399660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118056"/>
          </a:xfrm>
        </p:spPr>
        <p:txBody>
          <a:bodyPr>
            <a:normAutofit/>
          </a:bodyPr>
          <a:lstStyle/>
          <a:p>
            <a:endParaRPr lang="cs-CZ" sz="4400"/>
          </a:p>
        </p:txBody>
      </p:sp>
    </p:spTree>
    <p:extLst>
      <p:ext uri="{BB962C8B-B14F-4D97-AF65-F5344CB8AC3E}">
        <p14:creationId xmlns:p14="http://schemas.microsoft.com/office/powerpoint/2010/main" val="354672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8BA249-75D5-A902-375B-EB8BB8AD4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66C80-6D59-1A30-32F9-B7D657534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4400" b="1" dirty="0"/>
            </a:br>
            <a:r>
              <a:rPr lang="cs-CZ" sz="4400" b="1" dirty="0"/>
              <a:t>Živnost volná – bezúhonnost </a:t>
            </a:r>
            <a:br>
              <a:rPr lang="cs-CZ" sz="4400" b="1" dirty="0"/>
            </a:br>
            <a:endParaRPr lang="cs-CZ" sz="44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C2DF59-AAE4-2FAF-4028-5202C6E32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26" y="2065867"/>
            <a:ext cx="10554574" cy="5179021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cs-CZ" sz="36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(2)</a:t>
            </a:r>
            <a:r>
              <a:rPr lang="cs-CZ" sz="36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 Za bezúhonného se pro účely tohoto zákona nepovažuje ten, kdo byl </a:t>
            </a:r>
            <a:r>
              <a:rPr lang="cs-CZ" sz="3600" b="1" i="0" u="sng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pravomocně odsouzen</a:t>
            </a:r>
          </a:p>
          <a:p>
            <a:pPr marL="0" indent="0" algn="just">
              <a:buNone/>
            </a:pPr>
            <a:r>
              <a:rPr lang="cs-CZ" sz="36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a)</a:t>
            </a:r>
            <a:r>
              <a:rPr lang="cs-CZ" sz="36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 k </a:t>
            </a:r>
            <a:r>
              <a:rPr lang="cs-CZ" sz="3600" b="1" i="0" u="sng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nepodmíněnému trestu </a:t>
            </a:r>
            <a:r>
              <a:rPr lang="cs-CZ" sz="36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odnětí svobody pro trestný čin spáchaný </a:t>
            </a:r>
            <a:r>
              <a:rPr lang="cs-CZ" sz="3600" b="1" i="0" u="sng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úmyslně</a:t>
            </a:r>
            <a:r>
              <a:rPr lang="cs-CZ" sz="36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, …a byl mu uložen </a:t>
            </a:r>
            <a:r>
              <a:rPr lang="cs-CZ" sz="36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nepodmíněný trest odnětí svobody v trvání </a:t>
            </a:r>
            <a:r>
              <a:rPr lang="cs-CZ" sz="3600" b="1" i="0" u="sng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nejméně jednoho roku</a:t>
            </a:r>
            <a:r>
              <a:rPr lang="cs-CZ" sz="36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pPr marL="0" indent="0" algn="just">
              <a:buNone/>
            </a:pPr>
            <a:r>
              <a:rPr lang="cs-CZ" sz="36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b)</a:t>
            </a:r>
            <a:r>
              <a:rPr lang="cs-CZ" sz="36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 pro </a:t>
            </a:r>
            <a:r>
              <a:rPr lang="cs-CZ" sz="3600" b="1" i="0" u="sng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trestný čin spáchaný úmyslně, jehož skutková podstata souvisí s podnikáním </a:t>
            </a:r>
            <a:r>
              <a:rPr lang="cs-CZ" sz="36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a na který se nevztahuje písmeno a), nebo</a:t>
            </a:r>
          </a:p>
          <a:p>
            <a:pPr marL="0" indent="0" algn="just">
              <a:buNone/>
            </a:pPr>
            <a:r>
              <a:rPr lang="cs-CZ" sz="36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c)</a:t>
            </a:r>
            <a:r>
              <a:rPr lang="cs-CZ" sz="36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 pro </a:t>
            </a:r>
            <a:r>
              <a:rPr lang="cs-CZ" sz="3600" b="1" i="0" u="sng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trestný čin spáchaný z nedbalosti</a:t>
            </a:r>
            <a:r>
              <a:rPr lang="cs-CZ" sz="36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, jehož skutková podstata </a:t>
            </a:r>
            <a:r>
              <a:rPr lang="cs-CZ" sz="3600" b="1" i="0" u="sng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souvisí s předmětem podnikání</a:t>
            </a:r>
            <a:r>
              <a:rPr lang="cs-CZ" sz="36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, pokud se na něho nehledí, jako by nebyl odsouzen.</a:t>
            </a:r>
          </a:p>
          <a:p>
            <a:pPr marL="0" indent="0" algn="just">
              <a:buNone/>
            </a:pPr>
            <a:endParaRPr lang="cs-CZ" sz="3600" i="1" dirty="0">
              <a:solidFill>
                <a:srgbClr val="5EEC3C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5EE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4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D2E55-1FF2-42FE-9876-D348BB1B5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EA50BA-1552-A753-8D1B-74FE6C7C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4400" b="1" dirty="0"/>
            </a:br>
            <a:r>
              <a:rPr lang="cs-CZ" sz="4400" b="1" dirty="0"/>
              <a:t>Živnost volná – </a:t>
            </a:r>
            <a:r>
              <a:rPr lang="cs-CZ" sz="4400" b="1" dirty="0" err="1"/>
              <a:t>bezúhonost</a:t>
            </a:r>
            <a:r>
              <a:rPr lang="cs-CZ" sz="4400" b="1" dirty="0"/>
              <a:t> </a:t>
            </a:r>
            <a:br>
              <a:rPr lang="cs-CZ" sz="4400" b="1" dirty="0"/>
            </a:br>
            <a:endParaRPr lang="cs-CZ" sz="44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CCE4F3-4F0C-4A69-1AC7-282C2D898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26" y="2065867"/>
            <a:ext cx="10554574" cy="51790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3600" i="1" dirty="0">
              <a:solidFill>
                <a:srgbClr val="5EEC3C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5EEC3C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714A38A-EC84-B5B2-B68A-1FBA337F7118}"/>
              </a:ext>
            </a:extLst>
          </p:cNvPr>
          <p:cNvSpPr txBox="1"/>
          <p:nvPr/>
        </p:nvSpPr>
        <p:spPr>
          <a:xfrm>
            <a:off x="685800" y="2065866"/>
            <a:ext cx="11031974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4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a)</a:t>
            </a:r>
            <a:r>
              <a:rPr lang="cs-CZ" sz="24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 k </a:t>
            </a:r>
            <a:r>
              <a:rPr lang="cs-CZ" sz="2400" b="1" i="0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nepodmíněnému trestu </a:t>
            </a:r>
            <a:r>
              <a:rPr lang="cs-CZ" sz="24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odnětí svobody pro trestný čin spáchaný </a:t>
            </a:r>
            <a:r>
              <a:rPr lang="cs-CZ" sz="24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úmyslně</a:t>
            </a:r>
            <a:r>
              <a:rPr lang="cs-CZ" sz="24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,…a byl mu uložen </a:t>
            </a:r>
            <a:r>
              <a:rPr lang="cs-CZ" sz="24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nepodmíněný trest odnětí svobody v trvání nejméně jednoho roku</a:t>
            </a:r>
            <a:endParaRPr lang="cs-CZ" sz="2400" dirty="0">
              <a:solidFill>
                <a:srgbClr val="5EEC3C"/>
              </a:solidFill>
              <a:latin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2400" b="0" i="0" u="none" strike="noStrike" dirty="0">
              <a:solidFill>
                <a:srgbClr val="5EE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2400" dirty="0">
                <a:latin typeface="Arial" panose="020B0604020202020204" pitchFamily="34" charset="0"/>
              </a:rPr>
              <a:t>Př. Odsouzení na 6 měsícům za úmyslné ublížení na zdraví</a:t>
            </a:r>
            <a:r>
              <a:rPr lang="cs-CZ" sz="2400" dirty="0">
                <a:solidFill>
                  <a:srgbClr val="5EEC3C"/>
                </a:solidFill>
                <a:latin typeface="Arial" panose="020B0604020202020204" pitchFamily="34" charset="0"/>
              </a:rPr>
              <a:t>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5EEC3C"/>
                </a:solidFill>
                <a:latin typeface="Arial" panose="020B0604020202020204" pitchFamily="34" charset="0"/>
              </a:rPr>
              <a:t>Živnost </a:t>
            </a:r>
            <a:r>
              <a:rPr lang="cs-CZ" sz="2400" dirty="0">
                <a:solidFill>
                  <a:srgbClr val="00B0F0"/>
                </a:solidFill>
                <a:latin typeface="Arial" panose="020B0604020202020204" pitchFamily="34" charset="0"/>
              </a:rPr>
              <a:t>ANO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5EEC3C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2400" dirty="0">
                <a:latin typeface="Arial" panose="020B0604020202020204" pitchFamily="34" charset="0"/>
              </a:rPr>
              <a:t>Př. Odsouzení za loupež 24 měsíců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5EEC3C"/>
                </a:solidFill>
                <a:latin typeface="Arial" panose="020B0604020202020204" pitchFamily="34" charset="0"/>
              </a:rPr>
              <a:t>Živnost </a:t>
            </a:r>
            <a:r>
              <a:rPr lang="cs-CZ" sz="2400" dirty="0">
                <a:solidFill>
                  <a:schemeClr val="accent6"/>
                </a:solidFill>
                <a:latin typeface="Arial" panose="020B0604020202020204" pitchFamily="34" charset="0"/>
              </a:rPr>
              <a:t>NE</a:t>
            </a:r>
          </a:p>
          <a:p>
            <a:pPr lvl="1" algn="just"/>
            <a:endParaRPr lang="cs-CZ" sz="2400" dirty="0">
              <a:solidFill>
                <a:srgbClr val="5EEC3C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2400" dirty="0">
                <a:latin typeface="Arial" panose="020B0604020202020204" pitchFamily="34" charset="0"/>
              </a:rPr>
              <a:t>Př. Odsouzení za padělání a napodobení díla výtvarného umění na 18 měsíců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5EEC3C"/>
                </a:solidFill>
                <a:latin typeface="Arial" panose="020B0604020202020204" pitchFamily="34" charset="0"/>
              </a:rPr>
              <a:t>Živnost </a:t>
            </a:r>
            <a:r>
              <a:rPr lang="cs-CZ" sz="2400" dirty="0">
                <a:solidFill>
                  <a:schemeClr val="accent6"/>
                </a:solidFill>
                <a:latin typeface="Arial" panose="020B0604020202020204" pitchFamily="34" charset="0"/>
              </a:rPr>
              <a:t>NE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cs-CZ" sz="2800" dirty="0">
              <a:solidFill>
                <a:srgbClr val="5EEC3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5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2AB3D1-F018-DF39-76F4-96DCBB743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4ED140-9F2C-9BD6-E5D5-0F626062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4400" b="1" dirty="0"/>
            </a:br>
            <a:r>
              <a:rPr lang="cs-CZ" sz="4400" b="1" dirty="0"/>
              <a:t>Živnost volná – </a:t>
            </a:r>
            <a:r>
              <a:rPr lang="cs-CZ" sz="4400" b="1" dirty="0" err="1"/>
              <a:t>bezúhonost</a:t>
            </a:r>
            <a:r>
              <a:rPr lang="cs-CZ" sz="4400" b="1" dirty="0"/>
              <a:t> </a:t>
            </a:r>
            <a:br>
              <a:rPr lang="cs-CZ" sz="4400" b="1" dirty="0"/>
            </a:br>
            <a:endParaRPr lang="cs-CZ" sz="44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40E7D2-F1DC-DE58-EBD5-237AAF939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26" y="2065867"/>
            <a:ext cx="10554574" cy="51790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3600" i="1" dirty="0">
              <a:solidFill>
                <a:srgbClr val="5EEC3C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5EEC3C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6217078-8439-1C77-7CB1-38F7856AA3EF}"/>
              </a:ext>
            </a:extLst>
          </p:cNvPr>
          <p:cNvSpPr txBox="1"/>
          <p:nvPr/>
        </p:nvSpPr>
        <p:spPr>
          <a:xfrm>
            <a:off x="685800" y="2065866"/>
            <a:ext cx="1103197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4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b)</a:t>
            </a:r>
            <a:r>
              <a:rPr lang="cs-CZ" sz="24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 pro </a:t>
            </a:r>
            <a:r>
              <a:rPr lang="cs-CZ" sz="24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trestný čin spáchaný úmyslně, jehož skutková podstata souvisí s podnikáním </a:t>
            </a:r>
            <a:r>
              <a:rPr lang="cs-CZ" sz="2400" b="0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a na který se nevztahuje písmeno a), nebo</a:t>
            </a:r>
          </a:p>
          <a:p>
            <a:pPr marL="0" indent="0" algn="just">
              <a:buNone/>
            </a:pPr>
            <a:endParaRPr lang="cs-CZ" sz="2400" b="0" i="0" u="none" strike="noStrike" dirty="0">
              <a:solidFill>
                <a:srgbClr val="5EE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2400" dirty="0">
                <a:latin typeface="Arial" panose="020B0604020202020204" pitchFamily="34" charset="0"/>
              </a:rPr>
              <a:t>Př. Odsouzení na 3 měsíce za zkrácení daně</a:t>
            </a:r>
            <a:endParaRPr lang="cs-CZ" sz="2400" dirty="0">
              <a:solidFill>
                <a:srgbClr val="5EEC3C"/>
              </a:solidFill>
              <a:latin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5EEC3C"/>
                </a:solidFill>
                <a:latin typeface="Arial" panose="020B0604020202020204" pitchFamily="34" charset="0"/>
              </a:rPr>
              <a:t>Živnost </a:t>
            </a:r>
            <a:r>
              <a:rPr lang="cs-CZ" sz="2400" dirty="0">
                <a:solidFill>
                  <a:schemeClr val="accent6"/>
                </a:solidFill>
                <a:latin typeface="Arial" panose="020B0604020202020204" pitchFamily="34" charset="0"/>
              </a:rPr>
              <a:t>NE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5EEC3C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2400" dirty="0">
                <a:latin typeface="Arial" panose="020B0604020202020204" pitchFamily="34" charset="0"/>
              </a:rPr>
              <a:t>Př. Odsouzení za neoprávněné podnikání na 9 měsíců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5EEC3C"/>
                </a:solidFill>
                <a:latin typeface="Arial" panose="020B0604020202020204" pitchFamily="34" charset="0"/>
              </a:rPr>
              <a:t>Živnost </a:t>
            </a:r>
            <a:r>
              <a:rPr lang="cs-CZ" sz="2400" dirty="0">
                <a:solidFill>
                  <a:schemeClr val="accent6"/>
                </a:solidFill>
                <a:latin typeface="Arial" panose="020B0604020202020204" pitchFamily="34" charset="0"/>
              </a:rPr>
              <a:t>NE</a:t>
            </a:r>
          </a:p>
          <a:p>
            <a:pPr lvl="1" algn="just"/>
            <a:endParaRPr lang="cs-CZ" sz="2400" dirty="0">
              <a:solidFill>
                <a:srgbClr val="5EEC3C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2400" dirty="0">
                <a:latin typeface="Arial" panose="020B0604020202020204" pitchFamily="34" charset="0"/>
              </a:rPr>
              <a:t>Př. Odsouzení za porušení autorského práva 4 měsíců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5EEC3C"/>
                </a:solidFill>
                <a:latin typeface="Arial" panose="020B0604020202020204" pitchFamily="34" charset="0"/>
              </a:rPr>
              <a:t>Živnost </a:t>
            </a:r>
            <a:r>
              <a:rPr lang="cs-CZ" sz="2400" dirty="0">
                <a:solidFill>
                  <a:schemeClr val="accent6"/>
                </a:solidFill>
                <a:latin typeface="Arial" panose="020B0604020202020204" pitchFamily="34" charset="0"/>
              </a:rPr>
              <a:t>NE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cs-CZ" sz="2800" dirty="0">
              <a:solidFill>
                <a:srgbClr val="5EEC3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7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4CF51A-460E-21A2-44D3-31C92EF0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6E0F0B-9D3A-8305-8196-54DF8C9F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sz="4400" b="1" dirty="0"/>
            </a:br>
            <a:r>
              <a:rPr lang="cs-CZ" sz="4400" b="1" dirty="0"/>
              <a:t>Živnost volná – </a:t>
            </a:r>
            <a:r>
              <a:rPr lang="cs-CZ" sz="4400" b="1" dirty="0" err="1"/>
              <a:t>bezúhonost</a:t>
            </a:r>
            <a:r>
              <a:rPr lang="cs-CZ" sz="4400" b="1" dirty="0"/>
              <a:t> </a:t>
            </a:r>
            <a:br>
              <a:rPr lang="cs-CZ" sz="4400" b="1" dirty="0"/>
            </a:br>
            <a:endParaRPr lang="cs-CZ" sz="44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84E4E3-DAF1-9304-1CCE-1CA2509F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26" y="2065867"/>
            <a:ext cx="10554574" cy="51790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3600" i="1" dirty="0">
              <a:solidFill>
                <a:srgbClr val="5EEC3C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5EEC3C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479CB91-8CCE-B2C7-0960-3E6FD4ECC3F1}"/>
              </a:ext>
            </a:extLst>
          </p:cNvPr>
          <p:cNvSpPr txBox="1"/>
          <p:nvPr/>
        </p:nvSpPr>
        <p:spPr>
          <a:xfrm>
            <a:off x="685800" y="2065866"/>
            <a:ext cx="11031974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400" b="1" i="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Ostatní příklady </a:t>
            </a:r>
            <a:endParaRPr lang="cs-CZ" sz="2400" b="0" i="0" u="none" strike="noStrike" dirty="0">
              <a:solidFill>
                <a:srgbClr val="5EEC3C"/>
              </a:solidFill>
              <a:effectLst/>
              <a:latin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2400" b="0" i="0" u="none" strike="noStrike" dirty="0">
              <a:solidFill>
                <a:srgbClr val="5EE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cs-CZ" sz="2400" dirty="0">
                <a:latin typeface="Arial" panose="020B0604020202020204" pitchFamily="34" charset="0"/>
              </a:rPr>
              <a:t>Př. Odsouzení na 24 měsíců za řízení pod vlivem návykové látky</a:t>
            </a:r>
            <a:endParaRPr lang="cs-CZ" sz="2400" dirty="0">
              <a:solidFill>
                <a:srgbClr val="5EEC3C"/>
              </a:solidFill>
              <a:latin typeface="Arial" panose="020B0604020202020204" pitchFamily="34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5EEC3C"/>
                </a:solidFill>
                <a:latin typeface="Arial" panose="020B0604020202020204" pitchFamily="34" charset="0"/>
              </a:rPr>
              <a:t>Živnost </a:t>
            </a:r>
            <a:r>
              <a:rPr lang="cs-CZ" sz="2400" dirty="0">
                <a:solidFill>
                  <a:srgbClr val="00B0F0"/>
                </a:solidFill>
                <a:latin typeface="Arial" panose="020B0604020202020204" pitchFamily="34" charset="0"/>
              </a:rPr>
              <a:t>ANO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5EEC3C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2400" dirty="0">
                <a:latin typeface="Arial" panose="020B0604020202020204" pitchFamily="34" charset="0"/>
              </a:rPr>
              <a:t>Př. Odsouzení za neplacení výživného na 1 rok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5EEC3C"/>
                </a:solidFill>
                <a:latin typeface="Arial" panose="020B0604020202020204" pitchFamily="34" charset="0"/>
              </a:rPr>
              <a:t>Živnost </a:t>
            </a:r>
            <a:r>
              <a:rPr lang="cs-CZ" sz="2400" dirty="0">
                <a:solidFill>
                  <a:srgbClr val="00B0F0"/>
                </a:solidFill>
                <a:latin typeface="Arial" panose="020B0604020202020204" pitchFamily="34" charset="0"/>
              </a:rPr>
              <a:t>ANO</a:t>
            </a:r>
          </a:p>
          <a:p>
            <a:pPr lvl="1" algn="just"/>
            <a:endParaRPr lang="cs-CZ" sz="2400" dirty="0">
              <a:solidFill>
                <a:srgbClr val="5EEC3C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2400" dirty="0">
                <a:latin typeface="Arial" panose="020B0604020202020204" pitchFamily="34" charset="0"/>
              </a:rPr>
              <a:t>Př. Odsouzení za exhibicionismus (výtržnictví) na 9 měsíců měsíců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5EEC3C"/>
                </a:solidFill>
                <a:latin typeface="Arial" panose="020B0604020202020204" pitchFamily="34" charset="0"/>
              </a:rPr>
              <a:t>Živnost </a:t>
            </a:r>
            <a:r>
              <a:rPr lang="cs-CZ" sz="2400" dirty="0">
                <a:solidFill>
                  <a:srgbClr val="00B0F0"/>
                </a:solidFill>
                <a:latin typeface="Arial" panose="020B0604020202020204" pitchFamily="34" charset="0"/>
              </a:rPr>
              <a:t>ANO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cs-CZ" sz="2800" dirty="0">
              <a:solidFill>
                <a:srgbClr val="5EEC3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7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457832-AA70-4BEC-9A9C-EE0E29BD9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4457322"/>
          </a:xfrm>
        </p:spPr>
        <p:txBody>
          <a:bodyPr/>
          <a:lstStyle/>
          <a:p>
            <a:pPr algn="ctr"/>
            <a:r>
              <a:rPr lang="cs-CZ" sz="5400" dirty="0"/>
              <a:t>Případ „padesátka“</a:t>
            </a:r>
            <a:br>
              <a:rPr lang="cs-CZ" sz="5400" dirty="0"/>
            </a:br>
            <a:r>
              <a:rPr lang="cs-CZ" sz="5400" dirty="0"/>
              <a:t>volné živnosti</a:t>
            </a:r>
            <a:br>
              <a:rPr lang="cs-CZ" sz="5400" dirty="0"/>
            </a:br>
            <a:r>
              <a:rPr lang="cs-CZ" sz="2800" dirty="0">
                <a:solidFill>
                  <a:srgbClr val="5EEC3C"/>
                </a:solidFill>
              </a:rPr>
              <a:t>Vyhláška 50/1978  (do roku 2022)</a:t>
            </a:r>
            <a:br>
              <a:rPr lang="cs-CZ" sz="2800" dirty="0">
                <a:solidFill>
                  <a:srgbClr val="5EEC3C"/>
                </a:solidFill>
              </a:rPr>
            </a:br>
            <a:r>
              <a:rPr lang="cs-CZ" sz="2800" u="none" strike="noStrike" dirty="0">
                <a:solidFill>
                  <a:srgbClr val="5EEC3C"/>
                </a:solidFill>
                <a:effectLst/>
                <a:latin typeface="Arial" panose="020B0604020202020204" pitchFamily="34" charset="0"/>
              </a:rPr>
              <a:t>o odborné způsobilosti v elektrotechnice)</a:t>
            </a:r>
            <a:endParaRPr lang="cs-CZ" sz="1400" dirty="0">
              <a:solidFill>
                <a:srgbClr val="5EEC3C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1262A30-8544-417E-80AD-42D3BCB75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8"/>
            <a:ext cx="10554574" cy="539386"/>
          </a:xfrm>
        </p:spPr>
        <p:txBody>
          <a:bodyPr/>
          <a:lstStyle/>
          <a:p>
            <a:endParaRPr lang="cs-CZ" u="sng" dirty="0"/>
          </a:p>
          <a:p>
            <a:pPr marL="0" indent="0">
              <a:buNone/>
            </a:pP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38990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60C63-39A8-42F5-9BAA-01E19BC3C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E4C2C7-5F05-452B-ABFE-02501FD23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F75544-DF35-43FE-9024-28F4ACD0C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137" y="0"/>
            <a:ext cx="8029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0330A-DE14-49B7-8E77-56D46187F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EB057C-EBC9-4E26-909A-BE4AB6255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29F4AB-40D2-4B83-A3F4-7504C9181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996" y="2222286"/>
            <a:ext cx="9754006" cy="36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AB5F4-449F-465C-AC39-D19A47A23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3F9C4F-BD19-48E2-AD28-B859335F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1569FF-F184-4703-A438-1E5C416D4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036" y="1"/>
            <a:ext cx="8245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7FBEA-07FA-47F0-AE5E-3CA3A8470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8F0229-E9E1-462F-971B-04484E927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AB0B5E-6324-4C20-BA76-10D840C4B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73" y="2691386"/>
            <a:ext cx="8670969" cy="316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4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71DC41-E29C-416B-95E7-E994F6ABA76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 sz="4000" b="1" dirty="0" err="1"/>
              <a:t>Zvukařina</a:t>
            </a:r>
            <a:r>
              <a:rPr lang="cs-CZ" sz="4000" b="1" dirty="0"/>
              <a:t> – volná živnost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191D8E-D73F-441E-B833-526EA5AF4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1589648"/>
            <a:ext cx="11086961" cy="48211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3200" b="1" dirty="0">
                <a:solidFill>
                  <a:srgbClr val="5EEC3C"/>
                </a:solidFill>
              </a:rPr>
              <a:t>15.</a:t>
            </a:r>
            <a:r>
              <a:rPr lang="cs-CZ" sz="3200" dirty="0">
                <a:solidFill>
                  <a:srgbClr val="5EEC3C"/>
                </a:solidFill>
              </a:rPr>
              <a:t> </a:t>
            </a:r>
            <a:r>
              <a:rPr lang="cs-CZ" sz="3200" dirty="0"/>
              <a:t>Výroba, rozmnožování, distribuce, prodej, pronájem zvukových a zvukově-obrazových záznamů a výroba nenahraných nosičů údajů a záznamů</a:t>
            </a:r>
          </a:p>
          <a:p>
            <a:pPr marL="0" indent="0" algn="just">
              <a:buNone/>
            </a:pPr>
            <a:endParaRPr lang="cs-CZ" sz="3200" dirty="0"/>
          </a:p>
          <a:p>
            <a:pPr marL="0" indent="0" algn="just">
              <a:buNone/>
            </a:pPr>
            <a:r>
              <a:rPr lang="cs-CZ" sz="3200" b="1" dirty="0">
                <a:solidFill>
                  <a:srgbClr val="5EEC3C"/>
                </a:solidFill>
              </a:rPr>
              <a:t>73.</a:t>
            </a:r>
            <a:r>
              <a:rPr lang="cs-CZ" sz="3200" dirty="0">
                <a:solidFill>
                  <a:srgbClr val="5EEC3C"/>
                </a:solidFill>
              </a:rPr>
              <a:t> </a:t>
            </a:r>
            <a:r>
              <a:rPr lang="cs-CZ" sz="3200" dirty="0"/>
              <a:t>Provozování kulturních, kulturně-vzdělávacích a zábavních zařízení, pořádání kulturních produkcí, zábav, výstav, veletrhů, přehlídek, prodejních a obdobných akcí</a:t>
            </a:r>
          </a:p>
        </p:txBody>
      </p:sp>
    </p:spTree>
    <p:extLst>
      <p:ext uri="{BB962C8B-B14F-4D97-AF65-F5344CB8AC3E}">
        <p14:creationId xmlns:p14="http://schemas.microsoft.com/office/powerpoint/2010/main" val="70301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7C871-D658-4344-97A0-3A7440AE7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1162930"/>
          </a:xfrm>
        </p:spPr>
        <p:txBody>
          <a:bodyPr>
            <a:normAutofit/>
          </a:bodyPr>
          <a:lstStyle/>
          <a:p>
            <a:r>
              <a:rPr lang="cs-CZ" sz="4000" b="1" dirty="0"/>
              <a:t>Krátké bio K. P. Růžičky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417732-9B59-476F-AFC3-F81AAF991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72530"/>
            <a:ext cx="10286999" cy="4642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4600" b="1" dirty="0">
                <a:solidFill>
                  <a:srgbClr val="00B0F0"/>
                </a:solidFill>
              </a:rPr>
              <a:t>Zakladatel a ředitel</a:t>
            </a:r>
          </a:p>
          <a:p>
            <a:pPr lvl="2"/>
            <a:r>
              <a:rPr lang="cs-CZ" sz="3200" b="1" dirty="0"/>
              <a:t> </a:t>
            </a:r>
            <a:r>
              <a:rPr lang="cs-CZ" sz="3200" b="1" dirty="0">
                <a:solidFill>
                  <a:srgbClr val="5EEC3C"/>
                </a:solidFill>
              </a:rPr>
              <a:t>ZVUKAŘSKÝ INSTITU V PRAZE</a:t>
            </a:r>
          </a:p>
          <a:p>
            <a:endParaRPr lang="cs-CZ" sz="4600" b="1" dirty="0"/>
          </a:p>
          <a:p>
            <a:pPr marL="0" indent="0">
              <a:buNone/>
            </a:pPr>
            <a:r>
              <a:rPr lang="cs-CZ" sz="4600" b="1" dirty="0">
                <a:solidFill>
                  <a:srgbClr val="00B0F0"/>
                </a:solidFill>
              </a:rPr>
              <a:t>Právník</a:t>
            </a:r>
            <a:r>
              <a:rPr lang="cs-CZ" sz="4600" dirty="0">
                <a:solidFill>
                  <a:srgbClr val="00B0F0"/>
                </a:solidFill>
              </a:rPr>
              <a:t> </a:t>
            </a:r>
          </a:p>
          <a:p>
            <a:pPr lvl="2"/>
            <a:r>
              <a:rPr lang="cs-CZ" sz="3200" dirty="0"/>
              <a:t>(zaměření na daňové, mezinárodní a cizinecké právo)</a:t>
            </a:r>
          </a:p>
          <a:p>
            <a:pPr marL="914400" lvl="2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4500" b="1" dirty="0">
                <a:solidFill>
                  <a:srgbClr val="00B0F0"/>
                </a:solidFill>
              </a:rPr>
              <a:t>Vyučující na PF UPOL</a:t>
            </a:r>
          </a:p>
          <a:p>
            <a:pPr lvl="2"/>
            <a:r>
              <a:rPr lang="cs-CZ" sz="3200" b="1" dirty="0"/>
              <a:t>Katedra teorie práva a právních dějin</a:t>
            </a:r>
          </a:p>
        </p:txBody>
      </p:sp>
    </p:spTree>
    <p:extLst>
      <p:ext uri="{BB962C8B-B14F-4D97-AF65-F5344CB8AC3E}">
        <p14:creationId xmlns:p14="http://schemas.microsoft.com/office/powerpoint/2010/main" val="281246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AC2C4-F1FA-4222-8CF1-5943AE31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Obsah živností? Volných…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BCCC0E-30F7-4398-8EEF-12F2178B4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2866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b="1" dirty="0"/>
              <a:t>Příloha č. 4 k nařízení vlády č. 278/2008 Sb. </a:t>
            </a:r>
          </a:p>
          <a:p>
            <a:pPr lvl="1"/>
            <a:r>
              <a:rPr lang="cs-CZ" sz="3200" b="1" dirty="0"/>
              <a:t>obsahuje seznam obsahových náplní živností volných podle jednotlivých činností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8857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1F655C-E2C7-447B-AC27-EE844A124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994117"/>
          </a:xfrm>
        </p:spPr>
        <p:txBody>
          <a:bodyPr/>
          <a:lstStyle/>
          <a:p>
            <a:r>
              <a:rPr lang="cs-CZ" dirty="0"/>
              <a:t>Č. 15 – obsah živnosti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2635F4-673B-45F8-BE0B-D9E622496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1744395"/>
            <a:ext cx="10554574" cy="4739532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2800" b="1" dirty="0"/>
              <a:t>15. Výroba, rozmnožování, distribuce, prodej, pronájem zvukových a zvukově-obrazových záznamů a výroba nenahraných nosičů údajů a záznamů</a:t>
            </a:r>
            <a:endParaRPr lang="cs-CZ" sz="2800" dirty="0"/>
          </a:p>
          <a:p>
            <a:pPr algn="just"/>
            <a:r>
              <a:rPr lang="cs-CZ" sz="2800" dirty="0">
                <a:solidFill>
                  <a:srgbClr val="FFFF00"/>
                </a:solidFill>
              </a:rPr>
              <a:t>Výroba a rozmnožování zvukových a zvukově-obrazových záznamů</a:t>
            </a:r>
            <a:r>
              <a:rPr lang="cs-CZ" sz="2800" dirty="0"/>
              <a:t>, zejména činnosti spojené s </a:t>
            </a:r>
            <a:r>
              <a:rPr lang="cs-CZ" sz="2800" dirty="0">
                <a:solidFill>
                  <a:srgbClr val="FFFF00"/>
                </a:solidFill>
              </a:rPr>
              <a:t>pořizováním</a:t>
            </a:r>
            <a:r>
              <a:rPr lang="cs-CZ" sz="2800" dirty="0"/>
              <a:t> originálních fonogramů a </a:t>
            </a:r>
            <a:r>
              <a:rPr lang="cs-CZ" sz="2800" dirty="0">
                <a:solidFill>
                  <a:srgbClr val="FFFF00"/>
                </a:solidFill>
              </a:rPr>
              <a:t>záznamů audiovizuálních děl</a:t>
            </a:r>
            <a:r>
              <a:rPr lang="cs-CZ" sz="2800" dirty="0"/>
              <a:t> za účelem komerčního využívání jejich rozmnoženin. </a:t>
            </a:r>
            <a:r>
              <a:rPr lang="cs-CZ" sz="2800" dirty="0">
                <a:solidFill>
                  <a:srgbClr val="FFFF00"/>
                </a:solidFill>
              </a:rPr>
              <a:t>Činnost vydavatelů zvukových záznamů a výrobců audiovizuálních děl </a:t>
            </a:r>
            <a:r>
              <a:rPr lang="cs-CZ" sz="2800" dirty="0"/>
              <a:t>a jiných filmů. Distribuce, prodej a pronájem zvukových a zvukově-obrazových záznamů, výroba nenahraných nosičů dat a zvukových a zvukově-obrazových záznamů, osobních magnetických karet a dalších nenahraných nosičů údajů.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16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59C6B4-2434-4BD2-A794-FF1A0707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895643"/>
          </a:xfrm>
        </p:spPr>
        <p:txBody>
          <a:bodyPr/>
          <a:lstStyle/>
          <a:p>
            <a:r>
              <a:rPr lang="cs-CZ" dirty="0"/>
              <a:t>Č. 73 – obsah živnosti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531AEF-AF69-496A-97EC-3DE5CB1B1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1505243"/>
            <a:ext cx="10554574" cy="5135702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2400" b="1" dirty="0"/>
              <a:t>73. Provozování kulturních, kulturně-vzdělávacích a zábavních zařízení, pořádání kulturních produkcí, zábav, výstav, veletrhů, přehlídek, prodejních a obdobných akcí</a:t>
            </a:r>
            <a:endParaRPr lang="cs-CZ" sz="2400" dirty="0"/>
          </a:p>
          <a:p>
            <a:pPr algn="just"/>
            <a:r>
              <a:rPr lang="cs-CZ" sz="2400" dirty="0">
                <a:solidFill>
                  <a:srgbClr val="FFFF00"/>
                </a:solidFill>
              </a:rPr>
              <a:t>Provozování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FF00"/>
                </a:solidFill>
              </a:rPr>
              <a:t>divadel</a:t>
            </a:r>
            <a:r>
              <a:rPr lang="cs-CZ" sz="2400" dirty="0"/>
              <a:t> a </a:t>
            </a:r>
            <a:r>
              <a:rPr lang="cs-CZ" sz="2400" dirty="0">
                <a:solidFill>
                  <a:srgbClr val="FFFF00"/>
                </a:solidFill>
              </a:rPr>
              <a:t>koncertních sálů, kin, audiovizuálních představení </a:t>
            </a:r>
            <a:r>
              <a:rPr lang="cs-CZ" sz="2400" dirty="0"/>
              <a:t>pro veřejnost, zejména </a:t>
            </a:r>
            <a:r>
              <a:rPr lang="cs-CZ" sz="2400" dirty="0">
                <a:solidFill>
                  <a:srgbClr val="FFFF00"/>
                </a:solidFill>
              </a:rPr>
              <a:t>organizační, pořadatelské a technické</a:t>
            </a:r>
            <a:r>
              <a:rPr lang="cs-CZ" sz="2400" dirty="0"/>
              <a:t>. </a:t>
            </a:r>
            <a:r>
              <a:rPr lang="cs-CZ" sz="2400" dirty="0">
                <a:solidFill>
                  <a:srgbClr val="FFFF00"/>
                </a:solidFill>
              </a:rPr>
              <a:t>Zajištění provozu těchto zařízení</a:t>
            </a:r>
            <a:r>
              <a:rPr lang="cs-CZ" sz="2400" dirty="0"/>
              <a:t>… </a:t>
            </a:r>
          </a:p>
          <a:p>
            <a:pPr algn="just"/>
            <a:r>
              <a:rPr lang="cs-CZ" sz="2400" dirty="0">
                <a:solidFill>
                  <a:srgbClr val="FFFF00"/>
                </a:solidFill>
              </a:rPr>
              <a:t>Pořádání divadelních představení, koncertů</a:t>
            </a:r>
            <a:r>
              <a:rPr lang="cs-CZ" sz="2400" dirty="0"/>
              <a:t>, filmových a audiovizuálních představení … </a:t>
            </a:r>
          </a:p>
          <a:p>
            <a:pPr algn="just"/>
            <a:r>
              <a:rPr lang="cs-CZ" sz="2400" dirty="0"/>
              <a:t>Pořádání filmových a audiovizuálních představení (promítání a doprovodné akce pořadatele filmového představení, není-li tento provozovatelem kina). </a:t>
            </a:r>
            <a:r>
              <a:rPr lang="cs-CZ" sz="2400" dirty="0">
                <a:solidFill>
                  <a:srgbClr val="FFFF00"/>
                </a:solidFill>
              </a:rPr>
              <a:t>Pořádání tanečních zábav a diskoték</a:t>
            </a:r>
            <a:r>
              <a:rPr lang="cs-CZ" sz="2400" dirty="0"/>
              <a:t>…</a:t>
            </a:r>
          </a:p>
          <a:p>
            <a:pPr algn="just"/>
            <a:r>
              <a:rPr lang="cs-CZ" sz="2400" b="1" dirty="0">
                <a:solidFill>
                  <a:srgbClr val="FF0000"/>
                </a:solidFill>
              </a:rPr>
              <a:t>Činnost zvukařů, </a:t>
            </a:r>
            <a:r>
              <a:rPr lang="cs-CZ" sz="2400" dirty="0">
                <a:solidFill>
                  <a:srgbClr val="FFFF00"/>
                </a:solidFill>
              </a:rPr>
              <a:t>osvětlovačů</a:t>
            </a:r>
            <a:r>
              <a:rPr lang="cs-CZ" sz="2400" dirty="0"/>
              <a:t>, kameramanů, </a:t>
            </a:r>
            <a:r>
              <a:rPr lang="cs-CZ" sz="2400" dirty="0">
                <a:solidFill>
                  <a:srgbClr val="FFFF00"/>
                </a:solidFill>
              </a:rPr>
              <a:t>produkčních</a:t>
            </a:r>
            <a:r>
              <a:rPr lang="cs-CZ" sz="2400" dirty="0"/>
              <a:t>, garderobiérů a další podpůrné činnosti související s realizací uměleckých výkonů….</a:t>
            </a:r>
          </a:p>
        </p:txBody>
      </p:sp>
    </p:spTree>
    <p:extLst>
      <p:ext uri="{BB962C8B-B14F-4D97-AF65-F5344CB8AC3E}">
        <p14:creationId xmlns:p14="http://schemas.microsoft.com/office/powerpoint/2010/main" val="32091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CE17A-2219-4CAF-9C52-4A50AB22A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134795"/>
          </a:xfrm>
        </p:spPr>
        <p:txBody>
          <a:bodyPr/>
          <a:lstStyle/>
          <a:p>
            <a:pPr algn="ctr"/>
            <a:r>
              <a:rPr lang="cs-CZ" sz="6600" b="1" dirty="0"/>
              <a:t>OSVČ</a:t>
            </a:r>
            <a:r>
              <a:rPr lang="cs-CZ" dirty="0"/>
              <a:t>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0FAC02-610F-4D0B-8C84-171C460AB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1744395"/>
            <a:ext cx="10562051" cy="4965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b="1" dirty="0">
                <a:solidFill>
                  <a:srgbClr val="5EEC3C"/>
                </a:solidFill>
              </a:rPr>
              <a:t>Otevření živnosti</a:t>
            </a:r>
            <a:r>
              <a:rPr lang="cs-CZ" sz="4400" dirty="0"/>
              <a:t> (jak a kolik stojí?)</a:t>
            </a:r>
          </a:p>
          <a:p>
            <a:pPr marL="0" indent="0">
              <a:buNone/>
            </a:pPr>
            <a:r>
              <a:rPr lang="cs-CZ" sz="4400" b="1" dirty="0">
                <a:solidFill>
                  <a:srgbClr val="5EEC3C"/>
                </a:solidFill>
              </a:rPr>
              <a:t>Zálohy na ZP a SP</a:t>
            </a:r>
            <a:r>
              <a:rPr lang="cs-CZ" sz="4400" dirty="0">
                <a:solidFill>
                  <a:srgbClr val="5EEC3C"/>
                </a:solidFill>
              </a:rPr>
              <a:t> </a:t>
            </a:r>
            <a:r>
              <a:rPr lang="cs-CZ" sz="4400" dirty="0"/>
              <a:t>(hlavní činnost X vedlejší činnost)</a:t>
            </a:r>
          </a:p>
          <a:p>
            <a:pPr lvl="1"/>
            <a:r>
              <a:rPr lang="cs-CZ" sz="3600" dirty="0"/>
              <a:t>Hlavní činnost (2024): SP: </a:t>
            </a:r>
            <a:r>
              <a:rPr lang="cs-CZ" sz="3600" b="1" dirty="0"/>
              <a:t>3 852 </a:t>
            </a:r>
            <a:r>
              <a:rPr lang="cs-CZ" sz="3600" dirty="0"/>
              <a:t>Kč, ZP: </a:t>
            </a:r>
            <a:r>
              <a:rPr lang="cs-CZ" sz="3600" b="1" dirty="0"/>
              <a:t>2 968 </a:t>
            </a:r>
            <a:r>
              <a:rPr lang="cs-CZ" sz="3600" dirty="0"/>
              <a:t>Kč </a:t>
            </a:r>
          </a:p>
          <a:p>
            <a:pPr lvl="3"/>
            <a:r>
              <a:rPr lang="cs-CZ" sz="3000" dirty="0">
                <a:solidFill>
                  <a:schemeClr val="accent6"/>
                </a:solidFill>
              </a:rPr>
              <a:t>2025</a:t>
            </a:r>
            <a:r>
              <a:rPr lang="cs-CZ" sz="3000" dirty="0"/>
              <a:t> (SP: </a:t>
            </a:r>
            <a:r>
              <a:rPr lang="cs-CZ" sz="3000" dirty="0">
                <a:solidFill>
                  <a:schemeClr val="accent6"/>
                </a:solidFill>
              </a:rPr>
              <a:t>4 786 Kč</a:t>
            </a:r>
            <a:r>
              <a:rPr lang="cs-CZ" sz="3000" dirty="0"/>
              <a:t>, ZP: </a:t>
            </a:r>
            <a:r>
              <a:rPr lang="cs-CZ" sz="3000" dirty="0">
                <a:solidFill>
                  <a:schemeClr val="accent6"/>
                </a:solidFill>
              </a:rPr>
              <a:t>3 161 Kč</a:t>
            </a:r>
            <a:r>
              <a:rPr lang="cs-CZ" sz="3000" dirty="0"/>
              <a:t>!!!)</a:t>
            </a:r>
          </a:p>
          <a:p>
            <a:pPr lvl="1"/>
            <a:r>
              <a:rPr lang="cs-CZ" sz="3600" dirty="0"/>
              <a:t>Vedlejší činnost: může být 0 Kč</a:t>
            </a:r>
          </a:p>
          <a:p>
            <a:pPr marL="457200" lvl="1" indent="0">
              <a:buNone/>
            </a:pPr>
            <a:endParaRPr lang="cs-CZ" sz="24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2541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9F39E-7143-332F-93F4-99B9AAFA7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47A116-52C8-10F0-C34A-DBF410134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134795"/>
          </a:xfrm>
        </p:spPr>
        <p:txBody>
          <a:bodyPr/>
          <a:lstStyle/>
          <a:p>
            <a:pPr algn="ctr"/>
            <a:r>
              <a:rPr lang="cs-CZ" sz="6600" b="1" dirty="0"/>
              <a:t>OSVČ</a:t>
            </a:r>
            <a:r>
              <a:rPr lang="cs-CZ" dirty="0"/>
              <a:t>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BF6710-92E3-F77C-CC1F-D80512CEA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2560319"/>
            <a:ext cx="10562051" cy="41499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5400" b="1" dirty="0">
                <a:solidFill>
                  <a:srgbClr val="5EEC3C"/>
                </a:solidFill>
              </a:rPr>
              <a:t>Paušální daň </a:t>
            </a:r>
          </a:p>
          <a:p>
            <a:pPr marL="0" indent="0">
              <a:buNone/>
            </a:pPr>
            <a:r>
              <a:rPr lang="cs-CZ" sz="4000" b="1" dirty="0"/>
              <a:t>8 716 Kč / </a:t>
            </a:r>
            <a:r>
              <a:rPr lang="cs-CZ" sz="4000" b="1" dirty="0" err="1"/>
              <a:t>měs</a:t>
            </a:r>
            <a:r>
              <a:rPr lang="cs-CZ" sz="4000" b="1" dirty="0"/>
              <a:t>.  (D, SP, ZP)</a:t>
            </a:r>
          </a:p>
          <a:p>
            <a:pPr marL="0" indent="0">
              <a:buNone/>
            </a:pPr>
            <a:r>
              <a:rPr lang="cs-CZ" sz="4000" b="1" dirty="0"/>
              <a:t>Pro OSVČ</a:t>
            </a:r>
          </a:p>
          <a:p>
            <a:r>
              <a:rPr lang="cs-CZ" sz="3600" b="1" dirty="0"/>
              <a:t>Neplátce DPH</a:t>
            </a:r>
          </a:p>
          <a:p>
            <a:r>
              <a:rPr lang="cs-CZ" sz="3600" b="1" dirty="0"/>
              <a:t>Není v insolvenci</a:t>
            </a:r>
          </a:p>
          <a:p>
            <a:r>
              <a:rPr lang="cs-CZ" sz="3600" b="1" dirty="0"/>
              <a:t>Není společníkem v.o.s. ani komplementářem v k.s.</a:t>
            </a:r>
          </a:p>
          <a:p>
            <a:pPr marL="0" indent="0">
              <a:buNone/>
            </a:pPr>
            <a:endParaRPr lang="cs-CZ" sz="4000" b="1" dirty="0"/>
          </a:p>
          <a:p>
            <a:pPr marL="457200" lvl="1" indent="0">
              <a:buNone/>
            </a:pPr>
            <a:endParaRPr lang="cs-CZ" sz="24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864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5A34D-54CE-29B1-BCD9-42C371C8C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137577-9B80-7957-89F0-B66C639E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134795"/>
          </a:xfrm>
        </p:spPr>
        <p:txBody>
          <a:bodyPr/>
          <a:lstStyle/>
          <a:p>
            <a:pPr algn="ctr"/>
            <a:r>
              <a:rPr lang="cs-CZ" sz="6600" b="1" dirty="0"/>
              <a:t>OSVČ</a:t>
            </a:r>
            <a:r>
              <a:rPr lang="cs-CZ" dirty="0"/>
              <a:t>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C05D01-F54E-8D69-4505-A6D4F88B3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2560319"/>
            <a:ext cx="10562051" cy="4149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5400" b="1" dirty="0">
                <a:solidFill>
                  <a:srgbClr val="5EEC3C"/>
                </a:solidFill>
              </a:rPr>
              <a:t>(ne)výhody OSVČ</a:t>
            </a:r>
          </a:p>
          <a:p>
            <a:pPr lvl="1"/>
            <a:r>
              <a:rPr lang="cs-CZ" sz="3800" b="1" dirty="0"/>
              <a:t>Ručení</a:t>
            </a:r>
          </a:p>
          <a:p>
            <a:pPr lvl="1"/>
            <a:r>
              <a:rPr lang="cs-CZ" sz="3800" b="1" dirty="0"/>
              <a:t>Důchod </a:t>
            </a:r>
          </a:p>
          <a:p>
            <a:pPr lvl="1"/>
            <a:r>
              <a:rPr lang="cs-CZ" sz="3800" b="1" dirty="0"/>
              <a:t>Švarcsystém </a:t>
            </a:r>
          </a:p>
          <a:p>
            <a:pPr lvl="1"/>
            <a:r>
              <a:rPr lang="cs-CZ" sz="3800" b="1" dirty="0"/>
              <a:t>aj.</a:t>
            </a:r>
            <a:endParaRPr lang="cs-CZ" sz="3400" b="1" dirty="0"/>
          </a:p>
          <a:p>
            <a:pPr marL="0" indent="0">
              <a:buNone/>
            </a:pPr>
            <a:endParaRPr lang="cs-CZ" sz="4000" b="1" dirty="0"/>
          </a:p>
          <a:p>
            <a:pPr marL="457200" lvl="1" indent="0">
              <a:buNone/>
            </a:pPr>
            <a:endParaRPr lang="cs-CZ" sz="24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959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1A840-C07C-C1CD-50D1-5A3D5F306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F4A477-2047-2872-0105-23C30647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134795"/>
          </a:xfrm>
        </p:spPr>
        <p:txBody>
          <a:bodyPr/>
          <a:lstStyle/>
          <a:p>
            <a:pPr algn="ctr"/>
            <a:r>
              <a:rPr lang="cs-CZ" sz="6600" b="1" dirty="0"/>
              <a:t>S.R.O</a:t>
            </a:r>
            <a:r>
              <a:rPr lang="cs-CZ" dirty="0"/>
              <a:t>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F89DEF-F0B1-81F4-0C08-226EAAE0E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1744395"/>
            <a:ext cx="10562051" cy="496589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cs-CZ" sz="5400" b="1" dirty="0">
              <a:solidFill>
                <a:srgbClr val="5EEC3C"/>
              </a:solidFill>
            </a:endParaRPr>
          </a:p>
          <a:p>
            <a:pPr marL="0" indent="0">
              <a:buNone/>
            </a:pPr>
            <a:r>
              <a:rPr lang="cs-CZ" sz="10000" b="1" dirty="0">
                <a:solidFill>
                  <a:srgbClr val="5EEC3C"/>
                </a:solidFill>
              </a:rPr>
              <a:t>Založení</a:t>
            </a:r>
          </a:p>
          <a:p>
            <a:pPr lvl="1"/>
            <a:r>
              <a:rPr lang="cs-CZ" sz="10000" b="1" dirty="0"/>
              <a:t>Jak a jaká cena?</a:t>
            </a:r>
          </a:p>
          <a:p>
            <a:pPr lvl="1"/>
            <a:r>
              <a:rPr lang="cs-CZ" sz="10000" b="1" dirty="0"/>
              <a:t>Název</a:t>
            </a:r>
          </a:p>
          <a:p>
            <a:pPr lvl="1"/>
            <a:r>
              <a:rPr lang="cs-CZ" sz="10000" b="1" dirty="0"/>
              <a:t>Základní kapitál</a:t>
            </a:r>
          </a:p>
          <a:p>
            <a:pPr marL="0" indent="0">
              <a:buNone/>
            </a:pPr>
            <a:endParaRPr lang="cs-CZ" sz="10000" b="1" dirty="0">
              <a:solidFill>
                <a:srgbClr val="5EEC3C"/>
              </a:solidFill>
            </a:endParaRPr>
          </a:p>
          <a:p>
            <a:pPr marL="0" indent="0">
              <a:buNone/>
            </a:pPr>
            <a:r>
              <a:rPr lang="cs-CZ" sz="10000" b="1" dirty="0">
                <a:solidFill>
                  <a:srgbClr val="5EEC3C"/>
                </a:solidFill>
              </a:rPr>
              <a:t>(ne)výhody</a:t>
            </a:r>
          </a:p>
          <a:p>
            <a:pPr lvl="1"/>
            <a:r>
              <a:rPr lang="cs-CZ" sz="10000" b="1" dirty="0"/>
              <a:t>Ručení</a:t>
            </a:r>
          </a:p>
          <a:p>
            <a:pPr marL="0" indent="0">
              <a:buNone/>
            </a:pPr>
            <a:endParaRPr lang="cs-CZ" sz="5400" b="1" dirty="0">
              <a:solidFill>
                <a:srgbClr val="5EEC3C"/>
              </a:solidFill>
            </a:endParaRPr>
          </a:p>
          <a:p>
            <a:pPr marL="0" indent="0">
              <a:buNone/>
            </a:pPr>
            <a:endParaRPr lang="cs-CZ" sz="5400" b="1" dirty="0">
              <a:solidFill>
                <a:srgbClr val="5EEC3C"/>
              </a:solidFill>
            </a:endParaRPr>
          </a:p>
          <a:p>
            <a:pPr marL="0" indent="0">
              <a:buNone/>
            </a:pPr>
            <a:endParaRPr lang="cs-CZ" sz="4000" b="1" dirty="0"/>
          </a:p>
          <a:p>
            <a:pPr marL="457200" lvl="1" indent="0">
              <a:buNone/>
            </a:pPr>
            <a:endParaRPr lang="cs-CZ" sz="24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6475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avid spilka">
            <a:extLst>
              <a:ext uri="{FF2B5EF4-FFF2-40B4-BE49-F238E27FC236}">
                <a16:creationId xmlns:a16="http://schemas.microsoft.com/office/drawing/2014/main" id="{0FC1A0F5-3AFE-491A-8212-A1872BFAD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B68372-D90A-4349-B05C-A17291DC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600" b="1" dirty="0"/>
              <a:t>Konkurenční boje?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75042A-CA49-4DA1-AF2A-701302CC5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/>
              <a:t>Příklad z praxe: </a:t>
            </a:r>
            <a:r>
              <a:rPr lang="cs-CZ" sz="3200" dirty="0">
                <a:hlinkClick r:id="rId3"/>
              </a:rPr>
              <a:t>https://www.youtube.com/watch?v=ZXPZ4yrLmrQ</a:t>
            </a:r>
            <a:r>
              <a:rPr lang="cs-CZ" sz="3200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00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167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CABB2-96D5-79A3-C15B-AD372A932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87F37-5F4E-D39B-0B0C-02D0E9ED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685801"/>
            <a:ext cx="10131425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9600" b="1" dirty="0">
                <a:solidFill>
                  <a:srgbClr val="FF0000"/>
                </a:solidFill>
                <a:highlight>
                  <a:srgbClr val="000000"/>
                </a:highlight>
              </a:rPr>
              <a:t>UDÁNÍ?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CDB952-E49A-5EBF-CE4C-0C468BBE9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09" y="2405316"/>
            <a:ext cx="11633981" cy="3756074"/>
          </a:xfrm>
        </p:spPr>
        <p:txBody>
          <a:bodyPr>
            <a:normAutofit fontScale="55000" lnSpcReduction="20000"/>
          </a:bodyPr>
          <a:lstStyle/>
          <a:p>
            <a:endParaRPr lang="cs-CZ" sz="4500" dirty="0">
              <a:highlight>
                <a:srgbClr val="000000"/>
              </a:highlight>
            </a:endParaRPr>
          </a:p>
          <a:p>
            <a:pPr marL="0" indent="0" algn="ctr">
              <a:buNone/>
            </a:pPr>
            <a:r>
              <a:rPr lang="cs-CZ" sz="10100" dirty="0">
                <a:solidFill>
                  <a:srgbClr val="FF0000"/>
                </a:solidFill>
                <a:highlight>
                  <a:srgbClr val="000000"/>
                </a:highlight>
              </a:rPr>
              <a:t>Úmyslně podaný podnět ke kontrole</a:t>
            </a:r>
            <a:br>
              <a:rPr lang="cs-CZ" sz="10100" dirty="0">
                <a:solidFill>
                  <a:srgbClr val="FF0000"/>
                </a:solidFill>
                <a:highlight>
                  <a:srgbClr val="000000"/>
                </a:highlight>
              </a:rPr>
            </a:br>
            <a:r>
              <a:rPr lang="cs-CZ" sz="10100" dirty="0">
                <a:solidFill>
                  <a:srgbClr val="FF0000"/>
                </a:solidFill>
                <a:highlight>
                  <a:srgbClr val="000000"/>
                </a:highlight>
              </a:rPr>
              <a:t>MŠMT od bývalého studenta zvukařského kurzu!?</a:t>
            </a:r>
          </a:p>
          <a:p>
            <a:endParaRPr lang="cs-CZ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19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CA2298-1662-4629-BCF9-D7A7525FA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C80B04-7C6C-462C-B985-CA62379D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23889"/>
            <a:ext cx="10131425" cy="30948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7200" b="1" dirty="0">
                <a:solidFill>
                  <a:srgbClr val="5EEC3C"/>
                </a:solidFill>
              </a:rPr>
              <a:t>Díky za pozornos</a:t>
            </a:r>
            <a:r>
              <a:rPr lang="cs-CZ" sz="7200" dirty="0">
                <a:solidFill>
                  <a:srgbClr val="5EEC3C"/>
                </a:solidFill>
              </a:rPr>
              <a:t>t!</a:t>
            </a:r>
          </a:p>
          <a:p>
            <a:pPr marL="0" indent="0" algn="ctr">
              <a:buNone/>
            </a:pPr>
            <a:r>
              <a:rPr lang="cs-CZ" sz="5400" dirty="0">
                <a:solidFill>
                  <a:srgbClr val="5EEC3C"/>
                </a:solidFill>
              </a:rPr>
              <a:t>Hodně zdaru nejen ve </a:t>
            </a:r>
            <a:r>
              <a:rPr lang="cs-CZ" sz="5400" dirty="0" err="1">
                <a:solidFill>
                  <a:srgbClr val="5EEC3C"/>
                </a:solidFill>
              </a:rPr>
              <a:t>zvukařině</a:t>
            </a:r>
            <a:r>
              <a:rPr lang="cs-CZ" sz="5400" dirty="0">
                <a:solidFill>
                  <a:srgbClr val="5EEC3C"/>
                </a:solidFill>
              </a:rPr>
              <a:t> </a:t>
            </a:r>
            <a:r>
              <a:rPr lang="cs-CZ" sz="5400" dirty="0">
                <a:solidFill>
                  <a:srgbClr val="5EEC3C"/>
                </a:solidFill>
                <a:sym typeface="Wingdings" panose="05000000000000000000" pitchFamily="2" charset="2"/>
              </a:rPr>
              <a:t></a:t>
            </a:r>
            <a:endParaRPr lang="cs-CZ" sz="5400" dirty="0">
              <a:solidFill>
                <a:srgbClr val="5EE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2ACE4-FCD8-A3E1-02FC-CF7D5BBFE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7A11E-2D41-72C5-4C3C-B778ED7F6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594361"/>
            <a:ext cx="10183366" cy="73152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Krátké bio K. P. Růžičky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2B3213-BFEC-C06E-B222-724C16A2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51" y="0"/>
            <a:ext cx="11976652" cy="685800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B0F0"/>
                </a:solidFill>
              </a:rPr>
              <a:t>Zakladatel nahrávacího studia </a:t>
            </a:r>
          </a:p>
          <a:p>
            <a:pPr lvl="2"/>
            <a:r>
              <a:rPr lang="cs-CZ" sz="3600" b="1" dirty="0"/>
              <a:t>Palba </a:t>
            </a:r>
            <a:r>
              <a:rPr lang="cs-CZ" sz="3600" b="1" dirty="0" err="1"/>
              <a:t>Records</a:t>
            </a:r>
            <a:r>
              <a:rPr lang="cs-CZ" sz="3600" b="1" dirty="0"/>
              <a:t> </a:t>
            </a:r>
            <a:r>
              <a:rPr lang="cs-CZ" sz="3600" i="1" dirty="0"/>
              <a:t>(od r. 2012)</a:t>
            </a:r>
          </a:p>
          <a:p>
            <a:r>
              <a:rPr lang="cs-CZ" sz="4000" b="1" dirty="0">
                <a:solidFill>
                  <a:srgbClr val="00B0F0"/>
                </a:solidFill>
              </a:rPr>
              <a:t>Tvůrce kurzu Akreditovaný zvukař/</a:t>
            </a:r>
            <a:r>
              <a:rPr lang="cs-CZ" sz="4000" b="1" dirty="0" err="1">
                <a:solidFill>
                  <a:srgbClr val="00B0F0"/>
                </a:solidFill>
              </a:rPr>
              <a:t>ka</a:t>
            </a:r>
            <a:r>
              <a:rPr lang="cs-CZ" sz="4000" b="1" dirty="0"/>
              <a:t> </a:t>
            </a:r>
            <a:r>
              <a:rPr lang="cs-CZ" sz="4000" i="1" dirty="0"/>
              <a:t>(od r. 2018)</a:t>
            </a:r>
          </a:p>
          <a:p>
            <a:r>
              <a:rPr lang="cs-CZ" sz="4000" b="1" dirty="0">
                <a:solidFill>
                  <a:srgbClr val="00B0F0"/>
                </a:solidFill>
              </a:rPr>
              <a:t>Více jak 20 let jako aktivní muzikant</a:t>
            </a:r>
          </a:p>
          <a:p>
            <a:pPr lvl="2"/>
            <a:r>
              <a:rPr lang="cs-CZ" sz="3400" b="1" dirty="0" err="1"/>
              <a:t>Laydown</a:t>
            </a:r>
            <a:r>
              <a:rPr lang="cs-CZ" sz="3400" dirty="0"/>
              <a:t> (vítěz soutěže </a:t>
            </a:r>
            <a:r>
              <a:rPr lang="cs-CZ" sz="3400" dirty="0" err="1"/>
              <a:t>Rockmax</a:t>
            </a:r>
            <a:r>
              <a:rPr lang="cs-CZ" sz="3400" dirty="0"/>
              <a:t> 12 r. 2009, Bandzone.cz – tip týdne15. září 2008), </a:t>
            </a:r>
            <a:r>
              <a:rPr lang="cs-CZ" sz="3400" b="1" dirty="0" err="1"/>
              <a:t>Emmet</a:t>
            </a:r>
            <a:r>
              <a:rPr lang="cs-CZ" sz="3400" b="1" dirty="0"/>
              <a:t> Brown</a:t>
            </a:r>
            <a:r>
              <a:rPr lang="cs-CZ" sz="3400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40282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1BFF6-FBA8-4B4D-9DDD-F9241FE88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594361"/>
            <a:ext cx="10183366" cy="73152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Krátké bio K. P. Růžičky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07C5DA-FA63-496C-AF2C-8299D1C7D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51" y="196949"/>
            <a:ext cx="11976652" cy="67946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0B0F0"/>
                </a:solidFill>
              </a:rPr>
              <a:t>Spolutvůrce dokumentárních filmů </a:t>
            </a:r>
          </a:p>
          <a:p>
            <a:pPr lvl="2"/>
            <a:r>
              <a:rPr lang="cs-CZ" sz="3600" i="1" dirty="0"/>
              <a:t>PROČ (NE)OČKOVAT?</a:t>
            </a:r>
            <a:endParaRPr lang="cs-CZ" sz="4000" i="1" dirty="0"/>
          </a:p>
          <a:p>
            <a:r>
              <a:rPr lang="cs-CZ" sz="4000" b="1" dirty="0">
                <a:solidFill>
                  <a:srgbClr val="00B0F0"/>
                </a:solidFill>
              </a:rPr>
              <a:t>Hudební komparz pro ČT</a:t>
            </a:r>
          </a:p>
          <a:p>
            <a:pPr lvl="2"/>
            <a:r>
              <a:rPr lang="cs-CZ" sz="3600" dirty="0"/>
              <a:t>např. Případy z prvního oddělení, 1. díl krimi seriálu od České televize, Fantom z </a:t>
            </a:r>
            <a:r>
              <a:rPr lang="cs-CZ" sz="3600" dirty="0" err="1"/>
              <a:t>Jižáku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5907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13E04-5F33-4923-AA18-F1AD03B84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D983CC2-7035-469D-9FFB-FD4255265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239485"/>
          </a:xfrm>
        </p:spPr>
      </p:pic>
    </p:spTree>
    <p:extLst>
      <p:ext uri="{BB962C8B-B14F-4D97-AF65-F5344CB8AC3E}">
        <p14:creationId xmlns:p14="http://schemas.microsoft.com/office/powerpoint/2010/main" val="207854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27AC8D-C16F-4B80-BAF7-E46B5E9A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Pro odlehčení </a:t>
            </a:r>
            <a:r>
              <a:rPr lang="cs-CZ" sz="4400" b="1" dirty="0">
                <a:sym typeface="Wingdings" panose="05000000000000000000" pitchFamily="2" charset="2"/>
              </a:rPr>
              <a:t></a:t>
            </a:r>
            <a:endParaRPr lang="cs-CZ" sz="44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5D8BB2-4D80-4471-B23C-EBEFB4E7D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44395"/>
            <a:ext cx="10131425" cy="30477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b="1" u="sng" dirty="0">
              <a:hlinkClick r:id="rId2"/>
            </a:endParaRPr>
          </a:p>
          <a:p>
            <a:pPr marL="0" indent="0">
              <a:buNone/>
            </a:pPr>
            <a:endParaRPr lang="cs-CZ" b="1" u="sng" dirty="0"/>
          </a:p>
          <a:p>
            <a:pPr marL="0" indent="0" algn="ctr">
              <a:buNone/>
            </a:pPr>
            <a:r>
              <a:rPr lang="cs-CZ" sz="3200" b="1" dirty="0" err="1">
                <a:solidFill>
                  <a:srgbClr val="00B0F0"/>
                </a:solidFill>
              </a:rPr>
              <a:t>Příady</a:t>
            </a:r>
            <a:r>
              <a:rPr lang="cs-CZ" sz="3200" b="1" dirty="0">
                <a:solidFill>
                  <a:srgbClr val="00B0F0"/>
                </a:solidFill>
              </a:rPr>
              <a:t> z prvního oddělení</a:t>
            </a:r>
            <a:r>
              <a:rPr lang="cs-CZ" sz="3200" b="1" dirty="0"/>
              <a:t> -Fantom z </a:t>
            </a:r>
            <a:r>
              <a:rPr lang="cs-CZ" sz="3200" b="1" dirty="0" err="1"/>
              <a:t>Jižáku</a:t>
            </a:r>
            <a:r>
              <a:rPr lang="cs-CZ" sz="3200" b="1" dirty="0"/>
              <a:t> (čas 24:30 nebo od konce 36:25)</a:t>
            </a:r>
          </a:p>
          <a:p>
            <a:pPr marL="0" indent="0" algn="ctr">
              <a:buNone/>
            </a:pPr>
            <a:r>
              <a:rPr lang="cs-CZ" sz="3200" b="1" u="sng" dirty="0">
                <a:hlinkClick r:id="rId2"/>
              </a:rPr>
              <a:t>https://www.ceskatelevize.cz/porady/10354229723-pripady-1-oddeleni/213512120200002-fantom-z-jizaku/</a:t>
            </a:r>
            <a:endParaRPr lang="cs-CZ" sz="3200" b="1" u="sng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8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Neb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Neb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497</TotalTime>
  <Words>1760</Words>
  <Application>Microsoft Macintosh PowerPoint</Application>
  <PresentationFormat>Širokoúhlá obrazovka</PresentationFormat>
  <Paragraphs>233</Paragraphs>
  <Slides>59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Wingdings</vt:lpstr>
      <vt:lpstr>Nebe</vt:lpstr>
      <vt:lpstr>Uplatnění profese  zvukového technika </vt:lpstr>
      <vt:lpstr>OSNOVA PREZENTACE</vt:lpstr>
      <vt:lpstr>Kde se chcete uplatnit vy?</vt:lpstr>
      <vt:lpstr>Moje uplatnění?</vt:lpstr>
      <vt:lpstr>Krátké bio K. P. Růžičky </vt:lpstr>
      <vt:lpstr>Krátké bio K. P. Růžičky</vt:lpstr>
      <vt:lpstr>Krátké bio K. P. Růžičky</vt:lpstr>
      <vt:lpstr>Prezentace aplikace PowerPoint</vt:lpstr>
      <vt:lpstr>Pro odlehčení </vt:lpstr>
      <vt:lpstr>Prezentace aplikace PowerPoint</vt:lpstr>
      <vt:lpstr>Uplatnění zvukového technika konkrétní příklady z praxe</vt:lpstr>
      <vt:lpstr>Prezentace aplikace PowerPoint</vt:lpstr>
      <vt:lpstr>Veřejný sektor</vt:lpstr>
      <vt:lpstr>Oblast školství/vzdělávání</vt:lpstr>
      <vt:lpstr>Prezentace aplikace PowerPoint</vt:lpstr>
      <vt:lpstr>Prezentace aplikace PowerPoint</vt:lpstr>
      <vt:lpstr>         Pavel Boika Učitel hry na kytaru, ZUŠ Střelice (Brno) Absolvent KAZ Olomouc 2019</vt:lpstr>
      <vt:lpstr>Divadla</vt:lpstr>
      <vt:lpstr> Rikky Beran Zvukař v Divadle Tramtárie, Olomouc</vt:lpstr>
      <vt:lpstr>  Roman Šamko Absolvent 2019 Zvukař, Ufo Divadlo Trutnov </vt:lpstr>
      <vt:lpstr>Otakar Mlčoch lektor kurzu technický ředitel  - národní divadlo moravskoslezské (ostrava)</vt:lpstr>
      <vt:lpstr>Otova doporučení pro zvukaře </vt:lpstr>
      <vt:lpstr>Mapa čeho  to je?</vt:lpstr>
      <vt:lpstr>Kina, hudební kluby…</vt:lpstr>
      <vt:lpstr>Média – rádia, televize </vt:lpstr>
      <vt:lpstr>Soukromý sektor a ostatní Reklama, PR, PC aplikace, hotely, hudebniny, kongresová centra… </vt:lpstr>
      <vt:lpstr>Martin Kudla  Hudební marketing pro: Ema Smetana, Lenny, Thom Artway… Lektor AZ – digitální marketing v hudební branži</vt:lpstr>
      <vt:lpstr>PR + produkce</vt:lpstr>
      <vt:lpstr>Nahrávací studia  v ČR</vt:lpstr>
      <vt:lpstr>Nahrávací studia - konkurence?</vt:lpstr>
      <vt:lpstr>Nahrávací studia v čr</vt:lpstr>
      <vt:lpstr>Jaká je výše mzdy zvukaře v čr? Jaká je průměrná mzda v čr (2024)?</vt:lpstr>
      <vt:lpstr>Výše mzdy zvukaře v čr</vt:lpstr>
      <vt:lpstr>Podnikání?</vt:lpstr>
      <vt:lpstr>živnost</vt:lpstr>
      <vt:lpstr>Živnosti - druhy</vt:lpstr>
      <vt:lpstr>Živnost volná</vt:lpstr>
      <vt:lpstr> Živnost volná </vt:lpstr>
      <vt:lpstr> Živnost volná - podmínky výkonu </vt:lpstr>
      <vt:lpstr> Živnost volná – bezúhonnost  </vt:lpstr>
      <vt:lpstr> Živnost volná – bezúhonost  </vt:lpstr>
      <vt:lpstr> Živnost volná – bezúhonost  </vt:lpstr>
      <vt:lpstr> Živnost volná – bezúhonost  </vt:lpstr>
      <vt:lpstr>Případ „padesátka“ volné živnosti Vyhláška 50/1978  (do roku 2022) o odborné způsobilosti v elektrotechnice)</vt:lpstr>
      <vt:lpstr>Prezentace aplikace PowerPoint</vt:lpstr>
      <vt:lpstr>Prezentace aplikace PowerPoint</vt:lpstr>
      <vt:lpstr>Prezentace aplikace PowerPoint</vt:lpstr>
      <vt:lpstr>Prezentace aplikace PowerPoint</vt:lpstr>
      <vt:lpstr>Zvukařina – volná živnost </vt:lpstr>
      <vt:lpstr>Obsah živností? Volných… </vt:lpstr>
      <vt:lpstr>Č. 15 – obsah živnosti</vt:lpstr>
      <vt:lpstr>Č. 73 – obsah živnosti</vt:lpstr>
      <vt:lpstr>OSVČ </vt:lpstr>
      <vt:lpstr>OSVČ </vt:lpstr>
      <vt:lpstr>OSVČ </vt:lpstr>
      <vt:lpstr>S.R.O </vt:lpstr>
      <vt:lpstr>Konkurenční boje?</vt:lpstr>
      <vt:lpstr>UDÁNÍ?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Uplatnění profese  zvukového technika </dc:title>
  <dc:creator>User</dc:creator>
  <cp:lastModifiedBy>Karl Pierre Růžička</cp:lastModifiedBy>
  <cp:revision>198</cp:revision>
  <dcterms:created xsi:type="dcterms:W3CDTF">2019-04-27T20:39:24Z</dcterms:created>
  <dcterms:modified xsi:type="dcterms:W3CDTF">2025-10-17T22:32:08Z</dcterms:modified>
</cp:coreProperties>
</file>