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409" r:id="rId3"/>
    <p:sldId id="263" r:id="rId4"/>
    <p:sldId id="439" r:id="rId5"/>
    <p:sldId id="368" r:id="rId6"/>
    <p:sldId id="274" r:id="rId7"/>
    <p:sldId id="276" r:id="rId8"/>
    <p:sldId id="391" r:id="rId9"/>
    <p:sldId id="390" r:id="rId10"/>
    <p:sldId id="442" r:id="rId11"/>
    <p:sldId id="264" r:id="rId12"/>
    <p:sldId id="410" r:id="rId13"/>
    <p:sldId id="386" r:id="rId14"/>
    <p:sldId id="389" r:id="rId15"/>
    <p:sldId id="438" r:id="rId16"/>
    <p:sldId id="265" r:id="rId17"/>
    <p:sldId id="259" r:id="rId18"/>
    <p:sldId id="393" r:id="rId19"/>
    <p:sldId id="394" r:id="rId20"/>
    <p:sldId id="395" r:id="rId21"/>
    <p:sldId id="397" r:id="rId22"/>
    <p:sldId id="436" r:id="rId23"/>
    <p:sldId id="398" r:id="rId24"/>
    <p:sldId id="376" r:id="rId25"/>
    <p:sldId id="387" r:id="rId26"/>
    <p:sldId id="377" r:id="rId27"/>
    <p:sldId id="388" r:id="rId28"/>
    <p:sldId id="435" r:id="rId29"/>
    <p:sldId id="437" r:id="rId30"/>
    <p:sldId id="357" r:id="rId31"/>
    <p:sldId id="358" r:id="rId32"/>
    <p:sldId id="412" r:id="rId33"/>
    <p:sldId id="413" r:id="rId34"/>
    <p:sldId id="425" r:id="rId35"/>
    <p:sldId id="428" r:id="rId36"/>
    <p:sldId id="431" r:id="rId37"/>
    <p:sldId id="430" r:id="rId38"/>
    <p:sldId id="424" r:id="rId39"/>
    <p:sldId id="427" r:id="rId40"/>
    <p:sldId id="426" r:id="rId41"/>
    <p:sldId id="429" r:id="rId42"/>
    <p:sldId id="432" r:id="rId43"/>
    <p:sldId id="411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40" r:id="rId54"/>
    <p:sldId id="441" r:id="rId55"/>
    <p:sldId id="434" r:id="rId56"/>
    <p:sldId id="359" r:id="rId57"/>
    <p:sldId id="423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EC3C"/>
    <a:srgbClr val="D99B01"/>
    <a:srgbClr val="800080"/>
    <a:srgbClr val="FF9900"/>
    <a:srgbClr val="FF66CC"/>
    <a:srgbClr val="FF67AC"/>
    <a:srgbClr val="CC0099"/>
    <a:srgbClr val="FFDC47"/>
    <a:srgbClr val="CC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2" autoAdjust="0"/>
    <p:restoredTop sz="93946" autoAdjust="0"/>
  </p:normalViewPr>
  <p:slideViewPr>
    <p:cSldViewPr>
      <p:cViewPr varScale="1">
        <p:scale>
          <a:sx n="160" d="100"/>
          <a:sy n="160" d="100"/>
        </p:scale>
        <p:origin x="42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2DEEF-57B4-40D3-90D6-0FBE5FF41288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952B4-A324-4E9C-B61D-CF80F138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7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9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8720-993D-AAF5-3D42-5529931B1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E6F02-9A9C-D954-9031-497159540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146892-DB60-6F96-E8CD-F3A0A517E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AB345-1B68-07BC-42DC-69768624C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80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952B4-A324-4E9C-B61D-CF80F138F8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877160"/>
            <a:ext cx="824607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D99B0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28" y="4251505"/>
            <a:ext cx="8246919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C64D9CD1-2DB9-491D-AE00-8D11D70BDE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350110"/>
            <a:ext cx="8246070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960929"/>
            <a:ext cx="8246070" cy="2748685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433880"/>
            <a:ext cx="580279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350110"/>
            <a:ext cx="8246071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1136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D99B0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545155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1136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D99B0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45155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4BBBA-6287-4A5F-BE9F-174C9931645E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kreditovanyzvukar.cz/studenti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andelsound/" TargetMode="External"/><Relationship Id="rId2" Type="http://schemas.openxmlformats.org/officeDocument/2006/relationships/hyperlink" Target="https://www.andelsound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pantershop.cz/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2877160"/>
            <a:ext cx="8246070" cy="1374345"/>
          </a:xfrm>
        </p:spPr>
        <p:txBody>
          <a:bodyPr>
            <a:normAutofit/>
          </a:bodyPr>
          <a:lstStyle/>
          <a:p>
            <a:r>
              <a:rPr lang="cs-CZ" dirty="0"/>
              <a:t>Akreditovaný kurz</a:t>
            </a:r>
            <a:r>
              <a:rPr lang="en-US" dirty="0"/>
              <a:t> </a:t>
            </a:r>
            <a:br>
              <a:rPr lang="en-US" dirty="0"/>
            </a:br>
            <a:r>
              <a:rPr lang="cs-CZ" dirty="0"/>
              <a:t>ZVUKOVÝ TECHNIK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55" y="4251505"/>
            <a:ext cx="8246919" cy="458115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2025/26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A9E7-7904-B508-9FAD-E8EBD1B7F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CB55DD5-A2CA-D11E-3B50-14273F25BF53}"/>
              </a:ext>
            </a:extLst>
          </p:cNvPr>
          <p:cNvSpPr/>
          <p:nvPr/>
        </p:nvSpPr>
        <p:spPr>
          <a:xfrm>
            <a:off x="143555" y="433880"/>
            <a:ext cx="83987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D99B01"/>
                </a:solidFill>
              </a:rPr>
              <a:t>Hybridní (distanční) forma výuky</a:t>
            </a:r>
          </a:p>
          <a:p>
            <a:endParaRPr lang="cs-CZ" sz="2800" dirty="0">
              <a:solidFill>
                <a:srgbClr val="D99B01"/>
              </a:solidFill>
            </a:endParaRPr>
          </a:p>
          <a:p>
            <a:endParaRPr lang="cs-CZ" sz="2800" dirty="0">
              <a:solidFill>
                <a:srgbClr val="D99B0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Možnost absolvovat </a:t>
            </a:r>
            <a:r>
              <a:rPr lang="cs-CZ" sz="2800" b="1" dirty="0">
                <a:solidFill>
                  <a:schemeClr val="bg1"/>
                </a:solidFill>
              </a:rPr>
              <a:t>teoretickou část distančně shlédnutím záznamu výukového boku </a:t>
            </a:r>
            <a:r>
              <a:rPr lang="cs-CZ" sz="2800" dirty="0">
                <a:solidFill>
                  <a:schemeClr val="bg1"/>
                </a:solidFill>
              </a:rPr>
              <a:t>a samostudiem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Výukové materiály </a:t>
            </a:r>
            <a:r>
              <a:rPr lang="cs-CZ" sz="2800" dirty="0">
                <a:solidFill>
                  <a:schemeClr val="bg1"/>
                </a:solidFill>
              </a:rPr>
              <a:t>– video tutoriály a učebnice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1AA1D7EB-F62E-34FE-727A-02C4632FD9C5}"/>
              </a:ext>
            </a:extLst>
          </p:cNvPr>
          <p:cNvSpPr txBox="1">
            <a:spLocks/>
          </p:cNvSpPr>
          <p:nvPr/>
        </p:nvSpPr>
        <p:spPr>
          <a:xfrm>
            <a:off x="296260" y="1198559"/>
            <a:ext cx="5802790" cy="35110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630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59" y="433880"/>
            <a:ext cx="5955495" cy="572644"/>
          </a:xfrm>
        </p:spPr>
        <p:txBody>
          <a:bodyPr>
            <a:noAutofit/>
          </a:bodyPr>
          <a:lstStyle/>
          <a:p>
            <a:r>
              <a:rPr lang="cs-CZ" sz="2600" b="1" dirty="0">
                <a:effectLst/>
              </a:rPr>
              <a:t>Studijní materiály</a:t>
            </a:r>
            <a:endParaRPr lang="en-US" sz="2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Každý dostane učebnici psanou našimi lektory v </a:t>
            </a:r>
            <a:r>
              <a:rPr lang="cs-CZ" dirty="0" err="1"/>
              <a:t>pdf</a:t>
            </a:r>
            <a:r>
              <a:rPr lang="cs-CZ" dirty="0"/>
              <a:t>. formátu. 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/>
              <a:t>STUDENT-POTRÁL</a:t>
            </a:r>
          </a:p>
          <a:p>
            <a:pPr marL="457200" lvl="1" indent="0">
              <a:buNone/>
            </a:pPr>
            <a:r>
              <a:rPr lang="cs-CZ" dirty="0">
                <a:hlinkClick r:id="rId2"/>
              </a:rPr>
              <a:t>https://akreditovanyzvukar.cz/studenti/</a:t>
            </a:r>
            <a:r>
              <a:rPr lang="cs-CZ" dirty="0"/>
              <a:t>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AE8D61-7FDF-4F8B-8787-8B2DE954E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636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1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59" y="433880"/>
            <a:ext cx="5955495" cy="572644"/>
          </a:xfrm>
        </p:spPr>
        <p:txBody>
          <a:bodyPr>
            <a:noAutofit/>
          </a:bodyPr>
          <a:lstStyle/>
          <a:p>
            <a:r>
              <a:rPr lang="cs-CZ" sz="2600" b="1" dirty="0">
                <a:effectLst/>
              </a:rPr>
              <a:t>Prezence a diplomy</a:t>
            </a:r>
            <a:endParaRPr lang="en-US" sz="2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30" y="1198559"/>
            <a:ext cx="5457119" cy="3511061"/>
          </a:xfrm>
        </p:spPr>
        <p:txBody>
          <a:bodyPr>
            <a:normAutofit/>
          </a:bodyPr>
          <a:lstStyle/>
          <a:p>
            <a:r>
              <a:rPr lang="cs-CZ" dirty="0"/>
              <a:t>Prosím o sdělení údajů pro vyhotovení diplomu:</a:t>
            </a:r>
          </a:p>
          <a:p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Datum narození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Místo narození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AE8D61-7FDF-4F8B-8787-8B2DE954E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636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0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74D2598-BF25-47A7-8D97-C36F3B8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3"/>
            <a:ext cx="694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3" y="129736"/>
            <a:ext cx="6560165" cy="46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74D2598-BF25-47A7-8D97-C36F3B8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3"/>
            <a:ext cx="694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BDE211-0D22-4C56-A981-7942A68B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95" y="76200"/>
            <a:ext cx="36385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48810-6C42-47AA-B74D-D187CD26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73CDB7-FAAE-9B0B-0EE8-3F27542B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70" y="433880"/>
            <a:ext cx="5497380" cy="572644"/>
          </a:xfrm>
        </p:spPr>
        <p:txBody>
          <a:bodyPr>
            <a:normAutofit fontScale="90000"/>
          </a:bodyPr>
          <a:lstStyle/>
          <a:p>
            <a:endParaRPr lang="en-US" b="1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EB1FA46-B772-9C10-351E-F8DE92B9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80" y="2113635"/>
            <a:ext cx="5191970" cy="124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čemu je diplom dobrý?</a:t>
            </a:r>
            <a:endParaRPr lang="cs-CZ" sz="6000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6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670" y="433880"/>
            <a:ext cx="5497380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TYKÁNÍ</a:t>
            </a:r>
            <a:endParaRPr lang="en-US" b="1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C524620-D924-44CC-B598-220D56EE2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75" y="1071797"/>
            <a:ext cx="5191970" cy="2568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dirty="0"/>
              <a:t>Lektor a garant </a:t>
            </a:r>
            <a:r>
              <a:rPr lang="cs-CZ" dirty="0" err="1"/>
              <a:t>kuzu</a:t>
            </a:r>
            <a:r>
              <a:rPr lang="cs-CZ" dirty="0"/>
              <a:t> </a:t>
            </a:r>
            <a:r>
              <a:rPr lang="cs-CZ" dirty="0" err="1"/>
              <a:t>Rikki</a:t>
            </a:r>
            <a:r>
              <a:rPr lang="cs-CZ" dirty="0"/>
              <a:t> říká, že </a:t>
            </a:r>
            <a:r>
              <a:rPr lang="cs-CZ" i="1" dirty="0"/>
              <a:t>„zvukaři si tykají“</a:t>
            </a:r>
            <a:r>
              <a:rPr lang="cs-CZ" dirty="0"/>
              <a:t>, co vy na to, souhlasíte?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25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Lektoři kurzu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964" y="1197405"/>
            <a:ext cx="5802791" cy="381647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400" b="1" dirty="0"/>
              <a:t>Karl. P. Růžička - </a:t>
            </a:r>
            <a:r>
              <a:rPr lang="cs-CZ" sz="2000" dirty="0"/>
              <a:t>prezenčně (jen úvod)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b="1" dirty="0"/>
              <a:t>Richard Beran - </a:t>
            </a:r>
            <a:r>
              <a:rPr lang="cs-CZ" sz="2000" dirty="0"/>
              <a:t>prezenčně/distančně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b="1" dirty="0"/>
              <a:t>Eric </a:t>
            </a:r>
            <a:r>
              <a:rPr lang="cs-CZ" sz="2400" b="1" dirty="0" err="1"/>
              <a:t>Stevenson</a:t>
            </a:r>
            <a:r>
              <a:rPr lang="cs-CZ" sz="2400" b="1" dirty="0"/>
              <a:t> - </a:t>
            </a:r>
            <a:r>
              <a:rPr lang="cs-CZ" sz="2000" dirty="0"/>
              <a:t>prezenčně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b="1" dirty="0"/>
              <a:t>Petr Dostalík - </a:t>
            </a:r>
            <a:r>
              <a:rPr lang="cs-CZ" sz="2000" dirty="0"/>
              <a:t>prezenčně/distančně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b="1" dirty="0"/>
              <a:t>Tomáš Svoboda - </a:t>
            </a:r>
            <a:r>
              <a:rPr lang="cs-CZ" sz="2000" dirty="0"/>
              <a:t>prezenčně</a:t>
            </a:r>
          </a:p>
        </p:txBody>
      </p:sp>
    </p:spTree>
    <p:extLst>
      <p:ext uri="{BB962C8B-B14F-4D97-AF65-F5344CB8AC3E}">
        <p14:creationId xmlns:p14="http://schemas.microsoft.com/office/powerpoint/2010/main" val="29058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RICHARD BERAN (RIKKI)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5" y="891995"/>
            <a:ext cx="6108200" cy="4121881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Garant a lektor kurzu</a:t>
            </a:r>
          </a:p>
          <a:p>
            <a:pPr algn="just"/>
            <a:r>
              <a:rPr lang="cs-CZ" sz="2400" dirty="0"/>
              <a:t>Vlastními slovy </a:t>
            </a:r>
            <a:r>
              <a:rPr lang="cs-CZ" sz="2400" i="1" dirty="0"/>
              <a:t>„Zvuku se věnuji přes 15 let. Vystudoval jsem populární hudbu a zvukovou produkci na Aberdeen </a:t>
            </a:r>
            <a:r>
              <a:rPr lang="cs-CZ" sz="2400" i="1" dirty="0" err="1"/>
              <a:t>College</a:t>
            </a:r>
            <a:r>
              <a:rPr lang="cs-CZ" sz="2400" i="1" dirty="0"/>
              <a:t> a Edinburgh </a:t>
            </a:r>
            <a:r>
              <a:rPr lang="cs-CZ" sz="2400" i="1" dirty="0" err="1"/>
              <a:t>Napier</a:t>
            </a:r>
            <a:r>
              <a:rPr lang="cs-CZ" sz="2400" i="1" dirty="0"/>
              <a:t> University v UK“.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70" y="2952935"/>
            <a:ext cx="5039265" cy="20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1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FA3E123-E77E-42E6-9648-DAABABCF39C5}"/>
              </a:ext>
            </a:extLst>
          </p:cNvPr>
          <p:cNvSpPr/>
          <p:nvPr/>
        </p:nvSpPr>
        <p:spPr>
          <a:xfrm>
            <a:off x="372612" y="1808225"/>
            <a:ext cx="8398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 err="1">
                <a:solidFill>
                  <a:schemeClr val="bg1"/>
                </a:solidFill>
              </a:rPr>
              <a:t>Rikki</a:t>
            </a:r>
            <a:r>
              <a:rPr lang="cs-CZ" sz="2800" dirty="0">
                <a:solidFill>
                  <a:schemeClr val="bg1"/>
                </a:solidFill>
              </a:rPr>
              <a:t> v roce 2009 odcestoval do Skotska, kde se začal hudebně profilovat nejprve při studiu na </a:t>
            </a:r>
            <a:r>
              <a:rPr lang="cs-CZ" sz="2800" b="1" dirty="0">
                <a:solidFill>
                  <a:schemeClr val="bg1"/>
                </a:solidFill>
              </a:rPr>
              <a:t>Aberdeen </a:t>
            </a:r>
            <a:r>
              <a:rPr lang="cs-CZ" sz="2800" b="1" dirty="0" err="1">
                <a:solidFill>
                  <a:schemeClr val="bg1"/>
                </a:solidFill>
              </a:rPr>
              <a:t>College</a:t>
            </a:r>
            <a:r>
              <a:rPr lang="cs-CZ" sz="2800" dirty="0">
                <a:solidFill>
                  <a:schemeClr val="bg1"/>
                </a:solidFill>
              </a:rPr>
              <a:t>. Posléze pokračoval ve studiu na </a:t>
            </a:r>
            <a:r>
              <a:rPr lang="cs-CZ" sz="2800" b="1" dirty="0">
                <a:solidFill>
                  <a:schemeClr val="bg1"/>
                </a:solidFill>
              </a:rPr>
              <a:t>Edinburgh </a:t>
            </a:r>
            <a:r>
              <a:rPr lang="cs-CZ" sz="2800" b="1" dirty="0" err="1">
                <a:solidFill>
                  <a:schemeClr val="bg1"/>
                </a:solidFill>
              </a:rPr>
              <a:t>Napier</a:t>
            </a:r>
            <a:r>
              <a:rPr lang="cs-CZ" sz="2800" b="1" dirty="0">
                <a:solidFill>
                  <a:schemeClr val="bg1"/>
                </a:solidFill>
              </a:rPr>
              <a:t> University</a:t>
            </a:r>
            <a:r>
              <a:rPr lang="cs-CZ" sz="2800" dirty="0">
                <a:solidFill>
                  <a:schemeClr val="bg1"/>
                </a:solidFill>
              </a:rPr>
              <a:t>, kde si zvolil obor </a:t>
            </a:r>
            <a:r>
              <a:rPr lang="cs-CZ" sz="2800" dirty="0" err="1">
                <a:solidFill>
                  <a:schemeClr val="bg1"/>
                </a:solidFill>
              </a:rPr>
              <a:t>Popular</a:t>
            </a:r>
            <a:r>
              <a:rPr lang="cs-CZ" sz="2800" dirty="0">
                <a:solidFill>
                  <a:schemeClr val="bg1"/>
                </a:solidFill>
              </a:rPr>
              <a:t> Music. Graduoval v roce 2015, a to s nejlepším možným výsledkem (</a:t>
            </a:r>
            <a:r>
              <a:rPr lang="cs-CZ" sz="2800" b="1" dirty="0" err="1">
                <a:solidFill>
                  <a:schemeClr val="bg1"/>
                </a:solidFill>
              </a:rPr>
              <a:t>First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Class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Honours</a:t>
            </a:r>
            <a:r>
              <a:rPr lang="cs-CZ" sz="2800" dirty="0">
                <a:solidFill>
                  <a:schemeClr val="bg1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95670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</p:spPr>
        <p:txBody>
          <a:bodyPr>
            <a:normAutofit fontScale="90000"/>
          </a:bodyPr>
          <a:lstStyle/>
          <a:p>
            <a:r>
              <a:rPr lang="cs-CZ" b="1"/>
              <a:t>Obecně o kurzu</a:t>
            </a:r>
            <a:endParaRPr lang="cs-CZ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8965" y="1655520"/>
            <a:ext cx="4314782" cy="1832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2000" b="1" dirty="0"/>
              <a:t>Zvukový technik/zvuková technička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400" b="1" dirty="0"/>
              <a:t>Kdy: </a:t>
            </a:r>
            <a:r>
              <a:rPr lang="cs-CZ" sz="2400" dirty="0"/>
              <a:t>19. 10. 2025 -  19. 04. 2025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2400" b="1" dirty="0"/>
              <a:t>Kde: </a:t>
            </a:r>
            <a:r>
              <a:rPr lang="cs-CZ" sz="2400" dirty="0"/>
              <a:t>Praha 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2400" b="1" dirty="0"/>
              <a:t>Akreditace</a:t>
            </a:r>
            <a:r>
              <a:rPr lang="cs-CZ" sz="2400" dirty="0"/>
              <a:t>: MŠMT ČR</a:t>
            </a:r>
          </a:p>
          <a:p>
            <a:pPr marL="0" indent="0">
              <a:buFont typeface="Arial" pitchFamily="34" charset="0"/>
              <a:buNone/>
            </a:pPr>
            <a:endParaRPr lang="cs-CZ" sz="2000" dirty="0"/>
          </a:p>
          <a:p>
            <a:pPr marL="0" indent="0" algn="just">
              <a:buFont typeface="Arial" pitchFamily="34" charset="0"/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10" name="Zástupný obsah 9" descr="Obsah obrázku venku, budova, obloha, voda&#10;&#10;Popis byl vytvořen automaticky">
            <a:extLst>
              <a:ext uri="{FF2B5EF4-FFF2-40B4-BE49-F238E27FC236}">
                <a16:creationId xmlns:a16="http://schemas.microsoft.com/office/drawing/2014/main" id="{81415555-8086-E7B1-C377-802588796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7" y="1808225"/>
            <a:ext cx="4101133" cy="2748690"/>
          </a:xfrm>
        </p:spPr>
      </p:pic>
    </p:spTree>
    <p:extLst>
      <p:ext uri="{BB962C8B-B14F-4D97-AF65-F5344CB8AC3E}">
        <p14:creationId xmlns:p14="http://schemas.microsoft.com/office/powerpoint/2010/main" val="226266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E505469-21E1-4406-859E-3DA7CF5A624A}"/>
              </a:ext>
            </a:extLst>
          </p:cNvPr>
          <p:cNvSpPr/>
          <p:nvPr/>
        </p:nvSpPr>
        <p:spPr>
          <a:xfrm>
            <a:off x="601670" y="1960930"/>
            <a:ext cx="79406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>
                <a:solidFill>
                  <a:schemeClr val="bg1"/>
                </a:solidFill>
              </a:rPr>
              <a:t>Již během studií získával praktické zkušenosti při práci v nahrávacím studiu a také při zvučení živých koncertů. Zmiňme alespoň práci audio operátora pro společnost Great Big </a:t>
            </a:r>
            <a:r>
              <a:rPr lang="cs-CZ" sz="2800" dirty="0" err="1">
                <a:solidFill>
                  <a:schemeClr val="bg1"/>
                </a:solidFill>
              </a:rPr>
              <a:t>Events</a:t>
            </a:r>
            <a:r>
              <a:rPr lang="cs-CZ" sz="2800" dirty="0">
                <a:solidFill>
                  <a:schemeClr val="bg1"/>
                </a:solidFill>
              </a:rPr>
              <a:t> během sportovní události v </a:t>
            </a:r>
            <a:r>
              <a:rPr lang="cs-CZ" sz="2800" b="1" dirty="0">
                <a:solidFill>
                  <a:schemeClr val="bg1"/>
                </a:solidFill>
              </a:rPr>
              <a:t>Glasgow</a:t>
            </a:r>
            <a:r>
              <a:rPr lang="cs-CZ" sz="2800" dirty="0">
                <a:solidFill>
                  <a:schemeClr val="bg1"/>
                </a:solidFill>
              </a:rPr>
              <a:t> (Glasgow 2014 </a:t>
            </a:r>
            <a:r>
              <a:rPr lang="cs-CZ" sz="2800" dirty="0" err="1">
                <a:solidFill>
                  <a:schemeClr val="bg1"/>
                </a:solidFill>
              </a:rPr>
              <a:t>Commonwealth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Games</a:t>
            </a:r>
            <a:r>
              <a:rPr lang="cs-CZ" sz="2800" dirty="0">
                <a:solidFill>
                  <a:schemeClr val="bg1"/>
                </a:solidFill>
              </a:rPr>
              <a:t>), kde úzce spolupracoval s přenosovým štábem </a:t>
            </a:r>
            <a:r>
              <a:rPr lang="cs-CZ" sz="2800" b="1" dirty="0">
                <a:solidFill>
                  <a:schemeClr val="bg1"/>
                </a:solidFill>
              </a:rPr>
              <a:t>BBC</a:t>
            </a:r>
            <a:r>
              <a:rPr lang="cs-CZ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92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6805183-A4C7-41C0-94FD-EDA8058F6C20}"/>
              </a:ext>
            </a:extLst>
          </p:cNvPr>
          <p:cNvSpPr/>
          <p:nvPr/>
        </p:nvSpPr>
        <p:spPr>
          <a:xfrm>
            <a:off x="754375" y="1655520"/>
            <a:ext cx="76352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>
                <a:solidFill>
                  <a:schemeClr val="bg1"/>
                </a:solidFill>
              </a:rPr>
              <a:t>Samozřejmostí je pokročilá znalost výpočetní techniky – krom jiných osvědčení je především držitelem profesionální certifikace AVID </a:t>
            </a:r>
            <a:r>
              <a:rPr lang="cs-CZ" sz="2800" b="1" dirty="0" err="1">
                <a:solidFill>
                  <a:schemeClr val="bg1"/>
                </a:solidFill>
              </a:rPr>
              <a:t>ProTools</a:t>
            </a:r>
            <a:r>
              <a:rPr lang="cs-CZ" sz="2800" b="1" dirty="0">
                <a:solidFill>
                  <a:schemeClr val="bg1"/>
                </a:solidFill>
              </a:rPr>
              <a:t> 11 </a:t>
            </a:r>
            <a:r>
              <a:rPr lang="cs-CZ" sz="2800" dirty="0">
                <a:solidFill>
                  <a:schemeClr val="bg1"/>
                </a:solidFill>
              </a:rPr>
              <a:t>USER. </a:t>
            </a:r>
          </a:p>
          <a:p>
            <a:endParaRPr lang="cs-CZ" sz="14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Jeho práce je pro něho zároveň koníčkem, hraje na několik hudebních nástrojů a skládá vlastní hudbu.</a:t>
            </a:r>
          </a:p>
        </p:txBody>
      </p:sp>
    </p:spTree>
    <p:extLst>
      <p:ext uri="{BB962C8B-B14F-4D97-AF65-F5344CB8AC3E}">
        <p14:creationId xmlns:p14="http://schemas.microsoft.com/office/powerpoint/2010/main" val="971895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50C0-D218-C7A3-392C-8625EDADF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1546C2E-CE82-7ED1-EDBA-08DAC0CE4CD2}"/>
              </a:ext>
            </a:extLst>
          </p:cNvPr>
          <p:cNvSpPr/>
          <p:nvPr/>
        </p:nvSpPr>
        <p:spPr>
          <a:xfrm>
            <a:off x="754375" y="2187029"/>
            <a:ext cx="7635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Jaký DAW používáte vy?</a:t>
            </a:r>
          </a:p>
        </p:txBody>
      </p:sp>
    </p:spTree>
    <p:extLst>
      <p:ext uri="{BB962C8B-B14F-4D97-AF65-F5344CB8AC3E}">
        <p14:creationId xmlns:p14="http://schemas.microsoft.com/office/powerpoint/2010/main" val="2846964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115" y="-1"/>
            <a:ext cx="4113885" cy="60852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35"/>
            <a:ext cx="5182820" cy="57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9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LUKÁŠ MAREČEK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5" y="891996"/>
            <a:ext cx="6108200" cy="3359510"/>
          </a:xfrm>
        </p:spPr>
        <p:txBody>
          <a:bodyPr>
            <a:normAutofit fontScale="92500"/>
          </a:bodyPr>
          <a:lstStyle/>
          <a:p>
            <a:r>
              <a:rPr lang="cs-CZ" dirty="0"/>
              <a:t>Absolvent hudební nauky na PDF UPOL</a:t>
            </a:r>
          </a:p>
          <a:p>
            <a:r>
              <a:rPr lang="cs-CZ" dirty="0"/>
              <a:t>Dlouholetý hudebník a pedagog, </a:t>
            </a:r>
            <a:br>
              <a:rPr lang="cs-CZ" dirty="0"/>
            </a:br>
            <a:r>
              <a:rPr lang="cs-CZ" dirty="0"/>
              <a:t>zpěvák, baskytarista a kytarista, lektor </a:t>
            </a:r>
            <a:r>
              <a:rPr lang="cs-CZ" i="1" dirty="0"/>
              <a:t>ZIP</a:t>
            </a:r>
            <a:r>
              <a:rPr lang="cs-CZ" dirty="0"/>
              <a:t> a studiový inženýr</a:t>
            </a:r>
          </a:p>
          <a:p>
            <a:r>
              <a:rPr lang="cs-CZ" dirty="0"/>
              <a:t>Nahrávání se věnuje již více jak20 let </a:t>
            </a:r>
          </a:p>
          <a:p>
            <a:r>
              <a:rPr lang="cs-CZ" dirty="0"/>
              <a:t>V současné době působí v nahrávacím studiu </a:t>
            </a:r>
            <a:r>
              <a:rPr lang="cs-CZ" i="1" dirty="0"/>
              <a:t>Palba </a:t>
            </a:r>
            <a:r>
              <a:rPr lang="cs-CZ" dirty="0"/>
              <a:t>(Olomouc). 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50" y="0"/>
            <a:ext cx="3044950" cy="56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12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" y="-24840"/>
            <a:ext cx="4835081" cy="51683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92" y="-24840"/>
            <a:ext cx="4308307" cy="64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19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128470"/>
            <a:ext cx="5802790" cy="1183464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</a:rPr>
              <a:t>PETR DOSTALÍK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4" y="1044701"/>
            <a:ext cx="5650085" cy="39691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Docent na PF UPOL </a:t>
            </a:r>
          </a:p>
          <a:p>
            <a:r>
              <a:rPr lang="cs-CZ" dirty="0"/>
              <a:t>Autorské právo, praktické</a:t>
            </a:r>
            <a:br>
              <a:rPr lang="cs-CZ" dirty="0"/>
            </a:br>
            <a:r>
              <a:rPr lang="cs-CZ" dirty="0"/>
              <a:t>poznatky z oblasti práva </a:t>
            </a:r>
            <a:br>
              <a:rPr lang="cs-CZ" dirty="0"/>
            </a:br>
            <a:r>
              <a:rPr lang="cs-CZ" dirty="0"/>
              <a:t>duševního vlastnictví</a:t>
            </a:r>
          </a:p>
          <a:p>
            <a:r>
              <a:rPr lang="cs-CZ" dirty="0"/>
              <a:t>Pracovní právo</a:t>
            </a:r>
          </a:p>
          <a:p>
            <a:r>
              <a:rPr lang="cs-CZ" dirty="0"/>
              <a:t>Doplnění zvukově - technických předmětů o relevantní právní </a:t>
            </a:r>
            <a:br>
              <a:rPr lang="cs-CZ" dirty="0"/>
            </a:br>
            <a:r>
              <a:rPr lang="cs-CZ" dirty="0"/>
              <a:t>přehled se stane profesní výhodou absolventa kurzu na trhu práce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51" y="-1"/>
            <a:ext cx="3044950" cy="51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26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3970330" cy="5726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4560" y="0"/>
            <a:ext cx="6416808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230" y="0"/>
            <a:ext cx="5209328" cy="55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7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C94D-61DC-544B-7F2A-4C572ED7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D7C669-1CAB-2E21-1B7F-3DD1FAD9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128470"/>
            <a:ext cx="5802790" cy="1183464"/>
          </a:xfrm>
        </p:spPr>
        <p:txBody>
          <a:bodyPr>
            <a:normAutofit/>
          </a:bodyPr>
          <a:lstStyle/>
          <a:p>
            <a:r>
              <a:rPr lang="cs-CZ" b="1">
                <a:effectLst/>
              </a:rPr>
              <a:t>ERIC STEVENSON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B5B6EA-8F38-3739-E260-C74F5ADD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5" y="1044701"/>
            <a:ext cx="5039265" cy="3969176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Majitel studia </a:t>
            </a:r>
            <a:r>
              <a:rPr lang="cs-CZ" sz="2400" b="1" dirty="0" err="1"/>
              <a:t>Andel</a:t>
            </a:r>
            <a:r>
              <a:rPr lang="cs-CZ" sz="2400" b="1" dirty="0"/>
              <a:t> </a:t>
            </a:r>
            <a:r>
              <a:rPr lang="cs-CZ" sz="2400" b="1" dirty="0" err="1"/>
              <a:t>Sound</a:t>
            </a:r>
            <a:endParaRPr lang="cs-CZ" sz="2400" b="1" dirty="0"/>
          </a:p>
          <a:p>
            <a:pPr algn="just"/>
            <a:r>
              <a:rPr lang="cs-CZ" sz="2400" b="0" i="0" u="none" strike="noStrike" dirty="0">
                <a:solidFill>
                  <a:srgbClr val="EFF0EF"/>
                </a:solidFill>
                <a:effectLst/>
                <a:latin typeface="Unbounded"/>
              </a:rPr>
              <a:t>Eric je zakládající člen, skladatel zpěvák a frontman pražské </a:t>
            </a:r>
            <a:r>
              <a:rPr lang="cs-CZ" sz="2400" b="0" i="0" u="none" strike="noStrike" dirty="0" err="1">
                <a:solidFill>
                  <a:srgbClr val="EFF0EF"/>
                </a:solidFill>
                <a:effectLst/>
                <a:latin typeface="Unbounded"/>
              </a:rPr>
              <a:t>indie</a:t>
            </a:r>
            <a:r>
              <a:rPr lang="cs-CZ" sz="2400" b="0" i="0" u="none" strike="noStrike" dirty="0">
                <a:solidFill>
                  <a:srgbClr val="EFF0EF"/>
                </a:solidFill>
                <a:effectLst/>
                <a:latin typeface="Unbounded"/>
              </a:rPr>
              <a:t> kapely </a:t>
            </a:r>
            <a:r>
              <a:rPr lang="cs-CZ" sz="2400" b="1" i="0" u="none" strike="noStrike" dirty="0" err="1">
                <a:solidFill>
                  <a:srgbClr val="EFF0EF"/>
                </a:solidFill>
                <a:effectLst/>
                <a:latin typeface="Unbounded"/>
              </a:rPr>
              <a:t>The</a:t>
            </a:r>
            <a:r>
              <a:rPr lang="cs-CZ" sz="2400" b="1" i="0" u="none" strike="noStrike" dirty="0">
                <a:solidFill>
                  <a:srgbClr val="EFF0EF"/>
                </a:solidFill>
                <a:effectLst/>
                <a:latin typeface="Unbounded"/>
              </a:rPr>
              <a:t> </a:t>
            </a:r>
            <a:r>
              <a:rPr lang="cs-CZ" sz="2400" b="1" i="0" u="none" strike="noStrike" dirty="0" err="1">
                <a:solidFill>
                  <a:srgbClr val="EFF0EF"/>
                </a:solidFill>
                <a:effectLst/>
                <a:latin typeface="Unbounded"/>
              </a:rPr>
              <a:t>Slots</a:t>
            </a:r>
            <a:r>
              <a:rPr lang="cs-CZ" sz="2400" b="1" i="0" u="none" strike="noStrike" dirty="0">
                <a:solidFill>
                  <a:srgbClr val="EFF0EF"/>
                </a:solidFill>
                <a:effectLst/>
                <a:latin typeface="Unbounded"/>
              </a:rPr>
              <a:t> </a:t>
            </a:r>
            <a:r>
              <a:rPr lang="cs-CZ" sz="2400" b="0" i="0" u="none" strike="noStrike" dirty="0">
                <a:solidFill>
                  <a:srgbClr val="EFF0EF"/>
                </a:solidFill>
                <a:effectLst/>
                <a:latin typeface="Unbounded"/>
              </a:rPr>
              <a:t>a londýnské kapely </a:t>
            </a:r>
            <a:r>
              <a:rPr lang="cs-CZ" sz="2400" b="1" i="0" u="none" strike="noStrike" dirty="0" err="1">
                <a:solidFill>
                  <a:srgbClr val="EFF0EF"/>
                </a:solidFill>
                <a:effectLst/>
                <a:latin typeface="Unbounded"/>
              </a:rPr>
              <a:t>Tomorrow</a:t>
            </a:r>
            <a:r>
              <a:rPr lang="cs-CZ" sz="2400" b="1" i="0" u="none" strike="noStrike" dirty="0">
                <a:solidFill>
                  <a:srgbClr val="EFF0EF"/>
                </a:solidFill>
                <a:effectLst/>
                <a:latin typeface="Unbounded"/>
              </a:rPr>
              <a:t> </a:t>
            </a:r>
            <a:r>
              <a:rPr lang="cs-CZ" sz="2400" b="1" i="0" u="none" strike="noStrike" dirty="0" err="1">
                <a:solidFill>
                  <a:srgbClr val="EFF0EF"/>
                </a:solidFill>
                <a:effectLst/>
                <a:latin typeface="Unbounded"/>
              </a:rPr>
              <a:t>Honey</a:t>
            </a:r>
            <a:r>
              <a:rPr lang="cs-CZ" sz="2400" b="0" i="0" u="none" strike="noStrike" dirty="0">
                <a:solidFill>
                  <a:srgbClr val="EFF0EF"/>
                </a:solidFill>
                <a:effectLst/>
                <a:latin typeface="Unbounded"/>
              </a:rPr>
              <a:t>. Hudbě a zvuku se věnuje již více než 20 let</a:t>
            </a:r>
            <a:endParaRPr lang="cs-CZ" sz="2400" b="1" dirty="0"/>
          </a:p>
          <a:p>
            <a:pPr algn="just"/>
            <a:r>
              <a:rPr lang="cs-CZ" sz="2400" dirty="0"/>
              <a:t>Nahrávací techniky ve studiu</a:t>
            </a:r>
          </a:p>
          <a:p>
            <a:pPr algn="just"/>
            <a:r>
              <a:rPr lang="cs-CZ" sz="2400" dirty="0"/>
              <a:t>Mix, </a:t>
            </a:r>
            <a:r>
              <a:rPr lang="cs-CZ" sz="2400" dirty="0" err="1"/>
              <a:t>mastering</a:t>
            </a:r>
            <a:endParaRPr lang="cs-CZ" sz="2400" dirty="0"/>
          </a:p>
        </p:txBody>
      </p:sp>
      <p:pic>
        <p:nvPicPr>
          <p:cNvPr id="6" name="Obrázek 5" descr="Obsah obrázku osoba, míč, muž, fotbal&#10;&#10;Popis byl vytvořen automaticky">
            <a:extLst>
              <a:ext uri="{FF2B5EF4-FFF2-40B4-BE49-F238E27FC236}">
                <a16:creationId xmlns:a16="http://schemas.microsoft.com/office/drawing/2014/main" id="{830D283E-88F1-2193-3116-E4DBA0971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0"/>
            <a:ext cx="5167735" cy="51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1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0397B-34BF-E25F-D26A-609C10252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87A82D-4D3D-C45E-F373-08BA91A4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244026"/>
            <a:ext cx="3460251" cy="1467631"/>
          </a:xfrm>
        </p:spPr>
        <p:txBody>
          <a:bodyPr anchor="b">
            <a:normAutofit/>
          </a:bodyPr>
          <a:lstStyle/>
          <a:p>
            <a:r>
              <a:rPr lang="cs-CZ" sz="4100" b="1" dirty="0" err="1">
                <a:effectLst/>
              </a:rPr>
              <a:t>Andel</a:t>
            </a:r>
            <a:r>
              <a:rPr lang="cs-CZ" sz="4100" b="1" dirty="0">
                <a:effectLst/>
              </a:rPr>
              <a:t> </a:t>
            </a:r>
            <a:r>
              <a:rPr lang="cs-CZ" sz="4100" b="1" dirty="0" err="1">
                <a:effectLst/>
              </a:rPr>
              <a:t>Sound</a:t>
            </a:r>
            <a:endParaRPr lang="en-US" sz="4100" b="1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D633DC-68E7-14C1-431C-2DE631B9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2154674"/>
            <a:ext cx="3686373" cy="249050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000" dirty="0">
                <a:solidFill>
                  <a:schemeClr val="tx1"/>
                </a:solidFill>
              </a:rPr>
              <a:t>WEB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>
                <a:solidFill>
                  <a:schemeClr val="tx1"/>
                </a:solidFill>
                <a:hlinkClick r:id="rId2"/>
              </a:rPr>
              <a:t>https://www.andelsound.com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>
                <a:solidFill>
                  <a:schemeClr val="tx1"/>
                </a:solidFill>
              </a:rPr>
              <a:t>INSTAGRAM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>
                <a:solidFill>
                  <a:schemeClr val="tx1"/>
                </a:solidFill>
                <a:hlinkClick r:id="rId3"/>
              </a:rPr>
              <a:t>https://www.instagram.com/andelsound/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3" name="Obrázek 2" descr="Obsah obrázku oblečení, osoba, černobílá, Lidská tvář&#10;&#10;Popis byl vytvořen automaticky">
            <a:extLst>
              <a:ext uri="{FF2B5EF4-FFF2-40B4-BE49-F238E27FC236}">
                <a16:creationId xmlns:a16="http://schemas.microsoft.com/office/drawing/2014/main" id="{249C981B-CBD0-85BF-D158-D106D4C4C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r="-2" b="8244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233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4" y="433880"/>
            <a:ext cx="5650085" cy="57264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Zázemí FAIRFILM: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1670" y="1198559"/>
            <a:ext cx="5650085" cy="3511061"/>
          </a:xfrm>
        </p:spPr>
        <p:txBody>
          <a:bodyPr>
            <a:normAutofit/>
          </a:bodyPr>
          <a:lstStyle/>
          <a:p>
            <a:r>
              <a:rPr lang="cs-CZ" dirty="0"/>
              <a:t>WC 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Kouření mimo učebnu</a:t>
            </a:r>
          </a:p>
          <a:p>
            <a:r>
              <a:rPr lang="cs-CZ" dirty="0"/>
              <a:t>Parkování – v okolí studia</a:t>
            </a:r>
          </a:p>
          <a:p>
            <a:r>
              <a:rPr lang="cs-CZ" dirty="0"/>
              <a:t>Stravování – v okolí studia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597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419045"/>
            <a:ext cx="5802790" cy="572644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/>
              <a:t>Ukázky z kurzů v Praze</a:t>
            </a:r>
            <a:br>
              <a:rPr lang="cs-CZ" sz="4000" b="1" dirty="0"/>
            </a:br>
            <a:r>
              <a:rPr lang="cs-CZ" sz="4000" b="1" dirty="0"/>
              <a:t>a Olomouci</a:t>
            </a:r>
          </a:p>
        </p:txBody>
      </p:sp>
    </p:spTree>
    <p:extLst>
      <p:ext uri="{BB962C8B-B14F-4D97-AF65-F5344CB8AC3E}">
        <p14:creationId xmlns:p14="http://schemas.microsoft.com/office/powerpoint/2010/main" val="2970396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" y="-3200"/>
            <a:ext cx="4275740" cy="57009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67" y="0"/>
            <a:ext cx="4704933" cy="627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11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0"/>
            <a:ext cx="9162300" cy="6236671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309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5875"/>
            <a:ext cx="9144000" cy="6672005"/>
          </a:xfrm>
        </p:spPr>
      </p:pic>
    </p:spTree>
    <p:extLst>
      <p:ext uri="{BB962C8B-B14F-4D97-AF65-F5344CB8AC3E}">
        <p14:creationId xmlns:p14="http://schemas.microsoft.com/office/powerpoint/2010/main" val="474563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385" y="-940465"/>
            <a:ext cx="9458560" cy="7093921"/>
          </a:xfrm>
        </p:spPr>
      </p:pic>
    </p:spTree>
    <p:extLst>
      <p:ext uri="{BB962C8B-B14F-4D97-AF65-F5344CB8AC3E}">
        <p14:creationId xmlns:p14="http://schemas.microsoft.com/office/powerpoint/2010/main" val="2991743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855" cy="6979392"/>
          </a:xfrm>
        </p:spPr>
      </p:pic>
    </p:spTree>
    <p:extLst>
      <p:ext uri="{BB962C8B-B14F-4D97-AF65-F5344CB8AC3E}">
        <p14:creationId xmlns:p14="http://schemas.microsoft.com/office/powerpoint/2010/main" val="430538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-329645"/>
            <a:ext cx="9153150" cy="6864863"/>
          </a:xfrm>
        </p:spPr>
      </p:pic>
    </p:spTree>
    <p:extLst>
      <p:ext uri="{BB962C8B-B14F-4D97-AF65-F5344CB8AC3E}">
        <p14:creationId xmlns:p14="http://schemas.microsoft.com/office/powerpoint/2010/main" val="3959990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-482350"/>
            <a:ext cx="9301285" cy="6975965"/>
          </a:xfrm>
        </p:spPr>
      </p:pic>
    </p:spTree>
    <p:extLst>
      <p:ext uri="{BB962C8B-B14F-4D97-AF65-F5344CB8AC3E}">
        <p14:creationId xmlns:p14="http://schemas.microsoft.com/office/powerpoint/2010/main" val="2817027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428"/>
          </a:xfrm>
        </p:spPr>
      </p:pic>
    </p:spTree>
    <p:extLst>
      <p:ext uri="{BB962C8B-B14F-4D97-AF65-F5344CB8AC3E}">
        <p14:creationId xmlns:p14="http://schemas.microsoft.com/office/powerpoint/2010/main" val="269459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54"/>
            <a:ext cx="4724705" cy="62996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5" y="-49530"/>
            <a:ext cx="4113885" cy="54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5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281176"/>
            <a:ext cx="8246070" cy="610819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effectLst/>
              </a:rPr>
              <a:t>Organizátoři</a:t>
            </a:r>
            <a:endParaRPr lang="cs-CZ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359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Karl P. Růžička </a:t>
            </a:r>
          </a:p>
          <a:p>
            <a:pPr algn="just"/>
            <a:r>
              <a:rPr lang="cs-CZ" dirty="0"/>
              <a:t>Komunikace se studenty a zájemci o kurzy</a:t>
            </a:r>
          </a:p>
          <a:p>
            <a:pPr algn="just"/>
            <a:r>
              <a:rPr lang="cs-CZ" dirty="0"/>
              <a:t>Akreditace, finanční chod, účetnictví, povinnosti vůči státním institucím (MŠMT, finanční úřad, úřady práce…)</a:t>
            </a:r>
          </a:p>
          <a:p>
            <a:pPr marL="0" indent="0" algn="just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3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071" cy="5143500"/>
          </a:xfrm>
        </p:spPr>
      </p:pic>
    </p:spTree>
    <p:extLst>
      <p:ext uri="{BB962C8B-B14F-4D97-AF65-F5344CB8AC3E}">
        <p14:creationId xmlns:p14="http://schemas.microsoft.com/office/powerpoint/2010/main" val="3347691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3550429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586585"/>
            <a:ext cx="9182497" cy="3970330"/>
          </a:xfrm>
        </p:spPr>
      </p:pic>
    </p:spTree>
    <p:extLst>
      <p:ext uri="{BB962C8B-B14F-4D97-AF65-F5344CB8AC3E}">
        <p14:creationId xmlns:p14="http://schemas.microsoft.com/office/powerpoint/2010/main" val="1523982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1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V t</a:t>
            </a:r>
            <a:r>
              <a:rPr lang="fr-FR" dirty="0"/>
              <a:t>é</a:t>
            </a:r>
            <a:r>
              <a:rPr lang="cs-CZ" dirty="0"/>
              <a:t>to úvodní části kurzu se dozvíte vše </a:t>
            </a:r>
            <a:r>
              <a:rPr lang="cs-CZ" dirty="0" err="1"/>
              <a:t>potřebn</a:t>
            </a:r>
            <a:r>
              <a:rPr lang="fr-FR" dirty="0"/>
              <a:t>é </a:t>
            </a:r>
            <a:r>
              <a:rPr lang="cs-CZ" dirty="0"/>
              <a:t>o </a:t>
            </a:r>
            <a:r>
              <a:rPr lang="cs-CZ" b="1" dirty="0" err="1">
                <a:solidFill>
                  <a:srgbClr val="5EEC3C"/>
                </a:solidFill>
              </a:rPr>
              <a:t>bezpečn</a:t>
            </a:r>
            <a:r>
              <a:rPr lang="fr-FR" b="1" dirty="0">
                <a:solidFill>
                  <a:srgbClr val="5EEC3C"/>
                </a:solidFill>
              </a:rPr>
              <a:t>é </a:t>
            </a:r>
            <a:r>
              <a:rPr lang="cs-CZ" b="1" dirty="0">
                <a:solidFill>
                  <a:srgbClr val="5EEC3C"/>
                </a:solidFill>
              </a:rPr>
              <a:t>práci</a:t>
            </a:r>
            <a:r>
              <a:rPr lang="cs-CZ" dirty="0"/>
              <a:t> se zvukovou technikou. Získáte povědomí o tom, </a:t>
            </a:r>
            <a:r>
              <a:rPr lang="cs-CZ" b="1" dirty="0">
                <a:solidFill>
                  <a:srgbClr val="5EEC3C"/>
                </a:solidFill>
              </a:rPr>
              <a:t>jaká nebezpeční zvukař</a:t>
            </a:r>
            <a:r>
              <a:rPr lang="it-IT" b="1" dirty="0">
                <a:solidFill>
                  <a:srgbClr val="5EEC3C"/>
                </a:solidFill>
              </a:rPr>
              <a:t>i </a:t>
            </a:r>
            <a:r>
              <a:rPr lang="it-IT" dirty="0"/>
              <a:t>p</a:t>
            </a:r>
            <a:r>
              <a:rPr lang="cs-CZ" dirty="0" err="1"/>
              <a:t>ři</a:t>
            </a:r>
            <a:r>
              <a:rPr lang="cs-CZ" dirty="0"/>
              <a:t> výkonu jeho profese </a:t>
            </a:r>
            <a:r>
              <a:rPr lang="cs-CZ" b="1" dirty="0">
                <a:solidFill>
                  <a:srgbClr val="5EEC3C"/>
                </a:solidFill>
              </a:rPr>
              <a:t>hrozí</a:t>
            </a:r>
            <a:r>
              <a:rPr lang="cs-CZ" dirty="0"/>
              <a:t> a </a:t>
            </a:r>
            <a:r>
              <a:rPr lang="cs-CZ" b="1" dirty="0">
                <a:solidFill>
                  <a:srgbClr val="5EEC3C"/>
                </a:solidFill>
              </a:rPr>
              <a:t>jak se nebezpeční vyvarovat</a:t>
            </a:r>
            <a:r>
              <a:rPr lang="cs-CZ" dirty="0"/>
              <a:t>. Projedeme si </a:t>
            </a:r>
            <a:r>
              <a:rPr lang="cs-CZ" dirty="0" err="1"/>
              <a:t>modelov</a:t>
            </a:r>
            <a:r>
              <a:rPr lang="fr-FR" dirty="0"/>
              <a:t>é </a:t>
            </a:r>
            <a:r>
              <a:rPr lang="cs-CZ" dirty="0"/>
              <a:t>situace pro </a:t>
            </a:r>
            <a:r>
              <a:rPr lang="cs-CZ" dirty="0" err="1"/>
              <a:t>správn</a:t>
            </a:r>
            <a:r>
              <a:rPr lang="fr-FR" dirty="0"/>
              <a:t>é </a:t>
            </a:r>
            <a:r>
              <a:rPr lang="cs-CZ" dirty="0"/>
              <a:t>reakce při poranění zásahem el. proudu. </a:t>
            </a:r>
            <a:r>
              <a:rPr lang="cs-CZ" b="1" dirty="0">
                <a:solidFill>
                  <a:srgbClr val="5EEC3C"/>
                </a:solidFill>
              </a:rPr>
              <a:t>Povíme si tak</a:t>
            </a:r>
            <a:r>
              <a:rPr lang="fr-FR" b="1" dirty="0">
                <a:solidFill>
                  <a:srgbClr val="5EEC3C"/>
                </a:solidFill>
              </a:rPr>
              <a:t>é</a:t>
            </a:r>
            <a:r>
              <a:rPr lang="cs-CZ" b="1" dirty="0">
                <a:solidFill>
                  <a:srgbClr val="5EEC3C"/>
                </a:solidFill>
              </a:rPr>
              <a:t>, jak pracovat v </a:t>
            </a:r>
            <a:r>
              <a:rPr lang="cs-CZ" b="1" dirty="0" err="1">
                <a:solidFill>
                  <a:srgbClr val="5EEC3C"/>
                </a:solidFill>
              </a:rPr>
              <a:t>hlučn</a:t>
            </a:r>
            <a:r>
              <a:rPr lang="fr-FR" b="1" dirty="0">
                <a:solidFill>
                  <a:srgbClr val="5EEC3C"/>
                </a:solidFill>
              </a:rPr>
              <a:t>é</a:t>
            </a:r>
            <a:r>
              <a:rPr lang="cs-CZ" b="1" dirty="0">
                <a:solidFill>
                  <a:srgbClr val="5EEC3C"/>
                </a:solidFill>
              </a:rPr>
              <a:t>m prostředí nebo čím můžeme hasit požár</a:t>
            </a:r>
            <a:r>
              <a:rPr lang="cs-CZ" dirty="0"/>
              <a:t> vzniklý na zvukových a dalších elektronických zařízení.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5335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2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044700"/>
            <a:ext cx="5802790" cy="409879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V převážné části učiva této lekce si </a:t>
            </a:r>
            <a:r>
              <a:rPr lang="cs-CZ" b="1" dirty="0"/>
              <a:t>zvuk</a:t>
            </a:r>
            <a:r>
              <a:rPr lang="cs-CZ" dirty="0"/>
              <a:t> rozebereme - jeho </a:t>
            </a:r>
            <a:r>
              <a:rPr lang="cs-CZ" b="1" dirty="0">
                <a:solidFill>
                  <a:srgbClr val="5EEC3C"/>
                </a:solidFill>
              </a:rPr>
              <a:t>vznik, šíření a měření</a:t>
            </a:r>
            <a:r>
              <a:rPr lang="cs-CZ" dirty="0"/>
              <a:t>. </a:t>
            </a:r>
          </a:p>
          <a:p>
            <a:pPr algn="just"/>
            <a:r>
              <a:rPr lang="cs-CZ" dirty="0"/>
              <a:t>Dále si povíme něco o </a:t>
            </a:r>
            <a:r>
              <a:rPr lang="cs-CZ" b="1" dirty="0">
                <a:solidFill>
                  <a:srgbClr val="5EEC3C"/>
                </a:solidFill>
              </a:rPr>
              <a:t>stavební akustice, </a:t>
            </a:r>
            <a:r>
              <a:rPr lang="cs-CZ" dirty="0"/>
              <a:t>s jakými </a:t>
            </a:r>
            <a:r>
              <a:rPr lang="cs-CZ" b="1" dirty="0">
                <a:solidFill>
                  <a:srgbClr val="5EEC3C"/>
                </a:solidFill>
              </a:rPr>
              <a:t>akustickými problémy </a:t>
            </a:r>
            <a:r>
              <a:rPr lang="cs-CZ" dirty="0"/>
              <a:t>se můžeme setkat </a:t>
            </a:r>
            <a:r>
              <a:rPr lang="cs-CZ" b="1" dirty="0">
                <a:solidFill>
                  <a:srgbClr val="5EEC3C"/>
                </a:solidFill>
              </a:rPr>
              <a:t>jak tyto problémy řešit </a:t>
            </a:r>
            <a:r>
              <a:rPr lang="cs-CZ" dirty="0"/>
              <a:t>nebo jim předcházet. </a:t>
            </a:r>
          </a:p>
          <a:p>
            <a:pPr algn="just"/>
            <a:r>
              <a:rPr lang="cs-CZ" b="1" dirty="0">
                <a:solidFill>
                  <a:srgbClr val="5EEC3C"/>
                </a:solidFill>
              </a:rPr>
              <a:t>Elektroakustický řetězec</a:t>
            </a:r>
            <a:r>
              <a:rPr lang="cs-CZ" dirty="0"/>
              <a:t>, jak jeho články propojovat.</a:t>
            </a:r>
          </a:p>
          <a:p>
            <a:pPr algn="just"/>
            <a:r>
              <a:rPr lang="cs-CZ" dirty="0"/>
              <a:t>V lekci DAW lehce probereme </a:t>
            </a:r>
            <a:r>
              <a:rPr lang="cs-CZ" b="1" dirty="0">
                <a:solidFill>
                  <a:srgbClr val="5EEC3C"/>
                </a:solidFill>
              </a:rPr>
              <a:t>základy digitálního audia </a:t>
            </a:r>
            <a:r>
              <a:rPr lang="cs-CZ" dirty="0"/>
              <a:t>a </a:t>
            </a:r>
            <a:r>
              <a:rPr lang="cs-CZ" b="1" dirty="0"/>
              <a:t>nutné</a:t>
            </a:r>
            <a:r>
              <a:rPr lang="cs-CZ" b="1" dirty="0">
                <a:solidFill>
                  <a:srgbClr val="5EEC3C"/>
                </a:solidFill>
              </a:rPr>
              <a:t> vlastnosti počítače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V závěru tohoto bloku si pak uděláme </a:t>
            </a:r>
            <a:r>
              <a:rPr lang="cs-CZ" b="1" dirty="0">
                <a:solidFill>
                  <a:srgbClr val="5EEC3C"/>
                </a:solidFill>
              </a:rPr>
              <a:t>výčet zařízení</a:t>
            </a:r>
            <a:r>
              <a:rPr lang="cs-CZ" dirty="0"/>
              <a:t>, která používáme </a:t>
            </a:r>
            <a:r>
              <a:rPr lang="cs-CZ" b="1" dirty="0">
                <a:solidFill>
                  <a:srgbClr val="5EEC3C"/>
                </a:solidFill>
              </a:rPr>
              <a:t>pro práci se zvukem </a:t>
            </a:r>
            <a:r>
              <a:rPr lang="cs-CZ" dirty="0"/>
              <a:t>ve </a:t>
            </a:r>
            <a:r>
              <a:rPr lang="cs-CZ" b="1" dirty="0">
                <a:solidFill>
                  <a:srgbClr val="5EEC3C"/>
                </a:solidFill>
              </a:rPr>
              <a:t>studiu a při živém zvučení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3402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3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8"/>
            <a:ext cx="5802790" cy="394494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Část o </a:t>
            </a:r>
            <a:r>
              <a:rPr lang="cs-CZ" b="1" dirty="0">
                <a:solidFill>
                  <a:srgbClr val="5EEC3C"/>
                </a:solidFill>
              </a:rPr>
              <a:t>mikrofonech</a:t>
            </a:r>
            <a:r>
              <a:rPr lang="cs-CZ" dirty="0"/>
              <a:t>. Krátce si shrneme </a:t>
            </a:r>
            <a:r>
              <a:rPr lang="cs-CZ" b="1" dirty="0">
                <a:solidFill>
                  <a:srgbClr val="5EEC3C"/>
                </a:solidFill>
              </a:rPr>
              <a:t>historii a vývoj</a:t>
            </a:r>
            <a:r>
              <a:rPr lang="cs-CZ" dirty="0"/>
              <a:t> ale zejména nás budou zajímat jejich </a:t>
            </a:r>
            <a:r>
              <a:rPr lang="cs-CZ" b="1" dirty="0">
                <a:solidFill>
                  <a:srgbClr val="5EEC3C"/>
                </a:solidFill>
              </a:rPr>
              <a:t>vlastnosti</a:t>
            </a:r>
            <a:r>
              <a:rPr lang="cs-CZ" dirty="0"/>
              <a:t>, které musíme znát pro výběr správného a kvalitního mikrofonu. Podíváme se i na </a:t>
            </a:r>
            <a:r>
              <a:rPr lang="cs-CZ" b="1" dirty="0">
                <a:solidFill>
                  <a:srgbClr val="5EEC3C"/>
                </a:solidFill>
              </a:rPr>
              <a:t>typy mikrofonů </a:t>
            </a:r>
            <a:r>
              <a:rPr lang="cs-CZ" dirty="0"/>
              <a:t>a řekneme si něco k </a:t>
            </a:r>
            <a:r>
              <a:rPr lang="cs-CZ" b="1" dirty="0">
                <a:solidFill>
                  <a:srgbClr val="5EEC3C"/>
                </a:solidFill>
              </a:rPr>
              <a:t>jejich použití</a:t>
            </a:r>
            <a:r>
              <a:rPr lang="cs-CZ" dirty="0"/>
              <a:t>, </a:t>
            </a:r>
            <a:r>
              <a:rPr lang="cs-CZ" b="1" dirty="0">
                <a:solidFill>
                  <a:srgbClr val="5EEC3C"/>
                </a:solidFill>
              </a:rPr>
              <a:t>způsobům snímání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V druhé části si uděláme </a:t>
            </a:r>
            <a:r>
              <a:rPr lang="cs-CZ" b="1" dirty="0">
                <a:solidFill>
                  <a:srgbClr val="5EEC3C"/>
                </a:solidFill>
              </a:rPr>
              <a:t>výčet zvukových procesorů a efektů</a:t>
            </a:r>
            <a:r>
              <a:rPr lang="cs-CZ" dirty="0"/>
              <a:t>, které používáme pro práci se zvukem. </a:t>
            </a:r>
            <a:r>
              <a:rPr lang="cs-CZ" b="1" dirty="0">
                <a:solidFill>
                  <a:srgbClr val="5EEC3C"/>
                </a:solidFill>
              </a:rPr>
              <a:t>Dynamické procesory, ekvalizéry, barvící a časové efekty</a:t>
            </a:r>
            <a:r>
              <a:rPr lang="cs-CZ" dirty="0"/>
              <a:t>, měřící zařízení a simulátory - to všechno si v projdeme a popíšeme.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4445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4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497380" cy="366376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V této části se dozvíte vše potřebné o </a:t>
            </a:r>
            <a:r>
              <a:rPr lang="cs-CZ" b="1" dirty="0">
                <a:solidFill>
                  <a:srgbClr val="5EEC3C"/>
                </a:solidFill>
              </a:rPr>
              <a:t>právních oblastech, které se dotýkají zvukařské profese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Jedná se zejména o </a:t>
            </a:r>
            <a:r>
              <a:rPr lang="cs-CZ" b="1" dirty="0">
                <a:solidFill>
                  <a:srgbClr val="5EEC3C"/>
                </a:solidFill>
              </a:rPr>
              <a:t>autorské právo</a:t>
            </a:r>
            <a:r>
              <a:rPr lang="cs-CZ" dirty="0"/>
              <a:t>, pracovní právo a občanské právo.</a:t>
            </a:r>
          </a:p>
        </p:txBody>
      </p:sp>
    </p:spTree>
    <p:extLst>
      <p:ext uri="{BB962C8B-B14F-4D97-AF65-F5344CB8AC3E}">
        <p14:creationId xmlns:p14="http://schemas.microsoft.com/office/powerpoint/2010/main" val="536721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TEORIE 5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8"/>
            <a:ext cx="5650086" cy="394494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sz="2400" dirty="0"/>
              <a:t>Část věnovaná </a:t>
            </a:r>
            <a:r>
              <a:rPr lang="cs-CZ" sz="2400" b="1" dirty="0">
                <a:solidFill>
                  <a:srgbClr val="5EEC3C"/>
                </a:solidFill>
              </a:rPr>
              <a:t>reproduktorům</a:t>
            </a:r>
            <a:br>
              <a:rPr lang="cs-CZ" sz="2400" b="1" dirty="0">
                <a:solidFill>
                  <a:srgbClr val="5EEC3C"/>
                </a:solidFill>
              </a:rPr>
            </a:br>
            <a:r>
              <a:rPr lang="cs-CZ" sz="2400" b="1" dirty="0">
                <a:solidFill>
                  <a:srgbClr val="5EEC3C"/>
                </a:solidFill>
              </a:rPr>
              <a:t>a reproduktorovým soustavám</a:t>
            </a:r>
            <a:r>
              <a:rPr lang="cs-CZ" sz="2400" dirty="0"/>
              <a:t>. Řekneme si, jak tato zařízení </a:t>
            </a:r>
            <a:r>
              <a:rPr lang="cs-CZ" sz="2400" b="1" dirty="0">
                <a:solidFill>
                  <a:srgbClr val="5EEC3C"/>
                </a:solidFill>
              </a:rPr>
              <a:t>fungují</a:t>
            </a:r>
            <a:r>
              <a:rPr lang="cs-CZ" sz="2400" dirty="0"/>
              <a:t>, z čeho se </a:t>
            </a:r>
            <a:r>
              <a:rPr lang="cs-CZ" sz="2400" b="1" dirty="0">
                <a:solidFill>
                  <a:srgbClr val="5EEC3C"/>
                </a:solidFill>
              </a:rPr>
              <a:t>skládají</a:t>
            </a:r>
            <a:r>
              <a:rPr lang="cs-CZ" sz="2400" b="1" dirty="0"/>
              <a:t>, jaké </a:t>
            </a:r>
            <a:r>
              <a:rPr lang="cs-CZ" sz="2400" dirty="0"/>
              <a:t>jsou jejich </a:t>
            </a:r>
            <a:r>
              <a:rPr lang="cs-CZ" sz="2400" b="1" dirty="0">
                <a:solidFill>
                  <a:srgbClr val="5EEC3C"/>
                </a:solidFill>
              </a:rPr>
              <a:t>vlastnosti </a:t>
            </a:r>
            <a:r>
              <a:rPr lang="cs-CZ" sz="2400" b="1" dirty="0"/>
              <a:t>a</a:t>
            </a:r>
            <a:r>
              <a:rPr lang="cs-CZ" sz="2400" dirty="0"/>
              <a:t> způsoby zapojení. Kromě reproduktorů se podíváme</a:t>
            </a:r>
            <a:br>
              <a:rPr lang="cs-CZ" sz="2400" dirty="0"/>
            </a:br>
            <a:r>
              <a:rPr lang="cs-CZ" sz="2400" dirty="0"/>
              <a:t>i na </a:t>
            </a:r>
            <a:r>
              <a:rPr lang="cs-CZ" sz="2400" b="1" dirty="0">
                <a:solidFill>
                  <a:srgbClr val="5EEC3C"/>
                </a:solidFill>
              </a:rPr>
              <a:t>sluchátka</a:t>
            </a:r>
            <a:r>
              <a:rPr lang="cs-CZ" sz="2400" dirty="0"/>
              <a:t>.</a:t>
            </a:r>
          </a:p>
          <a:p>
            <a:pPr algn="just"/>
            <a:r>
              <a:rPr lang="cs-CZ" sz="2400" b="1" dirty="0">
                <a:solidFill>
                  <a:srgbClr val="5EEC3C"/>
                </a:solidFill>
              </a:rPr>
              <a:t>Opakování teoretické části</a:t>
            </a:r>
            <a:r>
              <a:rPr lang="cs-CZ" sz="2400" dirty="0"/>
              <a:t>.. Zároveň se dozvíte veškeré </a:t>
            </a:r>
            <a:r>
              <a:rPr lang="cs-CZ" sz="2400" b="1" dirty="0">
                <a:solidFill>
                  <a:srgbClr val="5EEC3C"/>
                </a:solidFill>
              </a:rPr>
              <a:t>informace k závěrečným testům </a:t>
            </a:r>
            <a:r>
              <a:rPr lang="cs-CZ" sz="2400" dirty="0"/>
              <a:t>a </a:t>
            </a:r>
            <a:r>
              <a:rPr lang="cs-CZ" sz="2400" b="1" dirty="0"/>
              <a:t>praktickým projektům</a:t>
            </a:r>
            <a:r>
              <a:rPr lang="cs-CZ" sz="2400" dirty="0"/>
              <a:t>, které jsou potřebnou součástí k úspěšnému ukončení kurzu.</a:t>
            </a:r>
          </a:p>
          <a:p>
            <a:pPr algn="just"/>
            <a:r>
              <a:rPr lang="cs-CZ" sz="2400" dirty="0"/>
              <a:t>Lekce je zakončena výkladem o DAW</a:t>
            </a:r>
            <a:br>
              <a:rPr lang="cs-CZ" sz="2400" dirty="0"/>
            </a:br>
            <a:r>
              <a:rPr lang="cs-CZ" sz="2400" dirty="0"/>
              <a:t>a ukázkou práce s některými softwary.</a:t>
            </a:r>
          </a:p>
        </p:txBody>
      </p:sp>
    </p:spTree>
    <p:extLst>
      <p:ext uri="{BB962C8B-B14F-4D97-AF65-F5344CB8AC3E}">
        <p14:creationId xmlns:p14="http://schemas.microsoft.com/office/powerpoint/2010/main" val="2089844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1-2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044700"/>
            <a:ext cx="5650086" cy="412303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V první praktické lekci si vyzkoušíte </a:t>
            </a:r>
            <a:r>
              <a:rPr lang="cs-CZ" dirty="0">
                <a:solidFill>
                  <a:srgbClr val="5EEC3C"/>
                </a:solidFill>
              </a:rPr>
              <a:t>p</a:t>
            </a:r>
            <a:r>
              <a:rPr lang="cs-CZ" b="1" dirty="0">
                <a:solidFill>
                  <a:srgbClr val="5EEC3C"/>
                </a:solidFill>
              </a:rPr>
              <a:t>ráci ve studiovém prostředí</a:t>
            </a:r>
            <a:r>
              <a:rPr lang="cs-CZ" dirty="0"/>
              <a:t>. Uděláme si </a:t>
            </a:r>
            <a:r>
              <a:rPr lang="cs-CZ" b="1" dirty="0">
                <a:solidFill>
                  <a:srgbClr val="5EEC3C"/>
                </a:solidFill>
              </a:rPr>
              <a:t>tour po studiu</a:t>
            </a:r>
            <a:r>
              <a:rPr lang="cs-CZ" dirty="0"/>
              <a:t>, řekneme si, jak se </a:t>
            </a:r>
            <a:r>
              <a:rPr lang="cs-CZ" b="1" dirty="0">
                <a:solidFill>
                  <a:srgbClr val="5EEC3C"/>
                </a:solidFill>
              </a:rPr>
              <a:t>pracuje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b="1" dirty="0">
                <a:solidFill>
                  <a:srgbClr val="5EEC3C"/>
                </a:solidFill>
              </a:rPr>
              <a:t>v takovém prostředí a jak se komunikuje s kapelou</a:t>
            </a:r>
            <a:r>
              <a:rPr lang="cs-CZ" dirty="0"/>
              <a:t>. Většinu času ale strávíme </a:t>
            </a:r>
            <a:r>
              <a:rPr lang="cs-CZ" b="1" dirty="0" err="1">
                <a:solidFill>
                  <a:srgbClr val="5EEC3C"/>
                </a:solidFill>
              </a:rPr>
              <a:t>mikrofonováním</a:t>
            </a:r>
            <a:r>
              <a:rPr lang="cs-CZ" dirty="0"/>
              <a:t> a </a:t>
            </a:r>
            <a:r>
              <a:rPr lang="cs-CZ" b="1" dirty="0">
                <a:solidFill>
                  <a:srgbClr val="5EEC3C"/>
                </a:solidFill>
              </a:rPr>
              <a:t>nahráváním</a:t>
            </a:r>
            <a:r>
              <a:rPr lang="cs-CZ" dirty="0"/>
              <a:t>. Ukážeme si jak se natáčí </a:t>
            </a:r>
            <a:r>
              <a:rPr lang="cs-CZ" b="1" dirty="0">
                <a:solidFill>
                  <a:srgbClr val="5EEC3C"/>
                </a:solidFill>
              </a:rPr>
              <a:t>vokály</a:t>
            </a:r>
            <a:r>
              <a:rPr lang="cs-CZ" dirty="0"/>
              <a:t>, </a:t>
            </a:r>
            <a:r>
              <a:rPr lang="cs-CZ" b="1" dirty="0">
                <a:solidFill>
                  <a:srgbClr val="5EEC3C"/>
                </a:solidFill>
              </a:rPr>
              <a:t>akustické nástroje a kytarová komba, </a:t>
            </a:r>
            <a:r>
              <a:rPr lang="cs-CZ" dirty="0" err="1"/>
              <a:t>nazvučíme</a:t>
            </a:r>
            <a:r>
              <a:rPr lang="cs-CZ" dirty="0"/>
              <a:t> </a:t>
            </a:r>
            <a:r>
              <a:rPr lang="cs-CZ" b="1" dirty="0">
                <a:solidFill>
                  <a:srgbClr val="5EEC3C"/>
                </a:solidFill>
              </a:rPr>
              <a:t>bicí sadu.</a:t>
            </a:r>
            <a:endParaRPr lang="cs-CZ" dirty="0"/>
          </a:p>
          <a:p>
            <a:pPr algn="just"/>
            <a:r>
              <a:rPr lang="cs-CZ" dirty="0"/>
              <a:t>Pokud máte nějaké </a:t>
            </a:r>
            <a:r>
              <a:rPr lang="cs-CZ" b="1" dirty="0">
                <a:solidFill>
                  <a:srgbClr val="5EEC3C"/>
                </a:solidFill>
              </a:rPr>
              <a:t>vlastní mikrofony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dirty="0"/>
              <a:t>a chtěli byste je porovnat s mikrofony, které máme ve studiu, tak si je samozřejmě </a:t>
            </a:r>
            <a:r>
              <a:rPr lang="cs-CZ" b="1" dirty="0">
                <a:solidFill>
                  <a:srgbClr val="5EEC3C"/>
                </a:solidFill>
              </a:rPr>
              <a:t>můžete přinést</a:t>
            </a:r>
            <a:r>
              <a:rPr lang="cs-CZ" dirty="0"/>
              <a:t>.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2612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3-4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663766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Cílem této části je </a:t>
            </a:r>
            <a:r>
              <a:rPr lang="cs-CZ" b="1" dirty="0">
                <a:solidFill>
                  <a:srgbClr val="5EEC3C"/>
                </a:solidFill>
              </a:rPr>
              <a:t>natočit ucelený projekt, ve kterém využijete </a:t>
            </a:r>
            <a:r>
              <a:rPr lang="cs-CZ" b="1" dirty="0" err="1">
                <a:solidFill>
                  <a:srgbClr val="5EEC3C"/>
                </a:solidFill>
              </a:rPr>
              <a:t>multi-stopého</a:t>
            </a:r>
            <a:r>
              <a:rPr lang="cs-CZ" b="1" dirty="0">
                <a:solidFill>
                  <a:srgbClr val="5EEC3C"/>
                </a:solidFill>
              </a:rPr>
              <a:t> nahrávání </a:t>
            </a:r>
            <a:r>
              <a:rPr lang="cs-CZ" dirty="0"/>
              <a:t>a další </a:t>
            </a:r>
            <a:r>
              <a:rPr lang="cs-CZ" b="1" dirty="0">
                <a:solidFill>
                  <a:srgbClr val="5EEC3C"/>
                </a:solidFill>
              </a:rPr>
              <a:t>produkční techniky,</a:t>
            </a:r>
            <a:r>
              <a:rPr lang="cs-CZ" dirty="0"/>
              <a:t> o kterých jste se dozvěděli. </a:t>
            </a:r>
          </a:p>
          <a:p>
            <a:pPr algn="just"/>
            <a:r>
              <a:rPr lang="cs-CZ" dirty="0"/>
              <a:t>Studio je Vám plně k dispozici</a:t>
            </a:r>
            <a:br>
              <a:rPr lang="cs-CZ" dirty="0"/>
            </a:br>
            <a:r>
              <a:rPr lang="cs-CZ" dirty="0"/>
              <a:t>a fantazii se meze nekladou. Popřemýšlejte tedy co, jak a koho budete nahrávat.</a:t>
            </a:r>
          </a:p>
        </p:txBody>
      </p:sp>
    </p:spTree>
    <p:extLst>
      <p:ext uri="{BB962C8B-B14F-4D97-AF65-F5344CB8AC3E}">
        <p14:creationId xmlns:p14="http://schemas.microsoft.com/office/powerpoint/2010/main" val="417973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Kontakty: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655520"/>
            <a:ext cx="8246070" cy="2748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www.akreditovanyzvukar.cz </a:t>
            </a:r>
          </a:p>
          <a:p>
            <a:pPr marL="0" indent="0">
              <a:buNone/>
            </a:pPr>
            <a:r>
              <a:rPr lang="cs-CZ" b="1" dirty="0"/>
              <a:t>Mail: zvuk.institut@gmail.com</a:t>
            </a:r>
          </a:p>
          <a:p>
            <a:pPr marL="0" indent="0">
              <a:buNone/>
            </a:pPr>
            <a:r>
              <a:rPr lang="cs-CZ" b="1" dirty="0"/>
              <a:t>Tel.: 773 928 282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00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5-6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8"/>
            <a:ext cx="5650085" cy="396917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dirty="0">
                <a:solidFill>
                  <a:srgbClr val="5EEC3C"/>
                </a:solidFill>
              </a:rPr>
              <a:t>Procesem výroby a zpracování zvukové nahrávky</a:t>
            </a:r>
            <a:r>
              <a:rPr lang="cs-CZ" dirty="0"/>
              <a:t>. Ukážeme si, jak probíhá </a:t>
            </a:r>
            <a:r>
              <a:rPr lang="cs-CZ" b="1" dirty="0">
                <a:solidFill>
                  <a:srgbClr val="5EEC3C"/>
                </a:solidFill>
              </a:rPr>
              <a:t>mix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dirty="0"/>
              <a:t>a jaké technické a kreativní změny zde můžeme dělat. Projdeme si i nejrůznější</a:t>
            </a:r>
            <a:r>
              <a:rPr lang="cs-CZ" b="1" dirty="0"/>
              <a:t> </a:t>
            </a:r>
            <a:r>
              <a:rPr lang="cs-CZ" b="1" dirty="0">
                <a:solidFill>
                  <a:srgbClr val="5EEC3C"/>
                </a:solidFill>
              </a:rPr>
              <a:t>produkční techniky včetně aranžérských tipů</a:t>
            </a:r>
            <a:r>
              <a:rPr lang="cs-CZ" dirty="0"/>
              <a:t>. </a:t>
            </a:r>
          </a:p>
          <a:p>
            <a:pPr algn="just"/>
            <a:r>
              <a:rPr lang="cs-CZ" dirty="0"/>
              <a:t>V druhé části víkendu si povíme něco</a:t>
            </a:r>
            <a:br>
              <a:rPr lang="cs-CZ" dirty="0"/>
            </a:br>
            <a:r>
              <a:rPr lang="cs-CZ" dirty="0"/>
              <a:t>o procesu </a:t>
            </a:r>
            <a:r>
              <a:rPr lang="cs-CZ" b="1" dirty="0" err="1">
                <a:solidFill>
                  <a:srgbClr val="5EEC3C"/>
                </a:solidFill>
              </a:rPr>
              <a:t>masteringu</a:t>
            </a:r>
            <a:r>
              <a:rPr lang="cs-CZ" dirty="0"/>
              <a:t>. Projdeme si jednotlivé úkony a zjistíme, </a:t>
            </a:r>
            <a:r>
              <a:rPr lang="cs-CZ" b="1" dirty="0">
                <a:solidFill>
                  <a:srgbClr val="5EEC3C"/>
                </a:solidFill>
              </a:rPr>
              <a:t>v jakém formátu </a:t>
            </a:r>
            <a:r>
              <a:rPr lang="cs-CZ" dirty="0"/>
              <a:t>chceme předávat klientovi výsledný produkt.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087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7-8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663766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/>
              <a:t>Celý víkend se odehraje </a:t>
            </a:r>
            <a:r>
              <a:rPr lang="cs-CZ" b="1" dirty="0">
                <a:solidFill>
                  <a:srgbClr val="5EEC3C"/>
                </a:solidFill>
              </a:rPr>
              <a:t>v prostorách hudebního klubu</a:t>
            </a:r>
            <a:r>
              <a:rPr lang="cs-CZ" dirty="0"/>
              <a:t>, kde se dozvíte, jak se </a:t>
            </a:r>
            <a:r>
              <a:rPr lang="cs-CZ" b="1" dirty="0">
                <a:solidFill>
                  <a:srgbClr val="5EEC3C"/>
                </a:solidFill>
              </a:rPr>
              <a:t>zvučí kapely</a:t>
            </a:r>
            <a:r>
              <a:rPr lang="cs-CZ" dirty="0"/>
              <a:t>, jak </a:t>
            </a:r>
            <a:r>
              <a:rPr lang="cs-CZ" b="1" dirty="0">
                <a:solidFill>
                  <a:srgbClr val="5EEC3C"/>
                </a:solidFill>
              </a:rPr>
              <a:t>funguje celý ozvučovací systém</a:t>
            </a:r>
            <a:r>
              <a:rPr lang="cs-CZ" dirty="0"/>
              <a:t>, z čeho </a:t>
            </a:r>
            <a:r>
              <a:rPr lang="cs-CZ" b="1" dirty="0">
                <a:solidFill>
                  <a:srgbClr val="5EEC3C"/>
                </a:solidFill>
              </a:rPr>
              <a:t>se skládá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dirty="0"/>
              <a:t>a jak je </a:t>
            </a:r>
            <a:r>
              <a:rPr lang="cs-CZ" b="1" dirty="0">
                <a:solidFill>
                  <a:srgbClr val="5EEC3C"/>
                </a:solidFill>
              </a:rPr>
              <a:t>zapojen</a:t>
            </a:r>
            <a:r>
              <a:rPr lang="cs-CZ" dirty="0"/>
              <a:t>. Důkladně si projdeme postup testování systému a také proces zvukové zkoušky. Osvojíte si </a:t>
            </a:r>
            <a:r>
              <a:rPr lang="cs-CZ" b="1" dirty="0"/>
              <a:t>práci se zvukovým pultem </a:t>
            </a:r>
            <a:r>
              <a:rPr lang="cs-CZ" dirty="0"/>
              <a:t>a dalšími zařízeními, které používáme při živém ozvučování.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0925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Náplň kurzu PRAXE 9-10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66376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Dopolední část je věnována prezentaci</a:t>
            </a:r>
            <a:br>
              <a:rPr lang="cs-CZ" dirty="0"/>
            </a:br>
            <a:r>
              <a:rPr lang="cs-CZ" dirty="0"/>
              <a:t>a demonstraci toho, </a:t>
            </a:r>
            <a:r>
              <a:rPr lang="cs-CZ" b="1" dirty="0">
                <a:solidFill>
                  <a:srgbClr val="5EEC3C"/>
                </a:solidFill>
              </a:rPr>
              <a:t>jak se dá pracovat se zvukem v dalších odvětvích kreativního průmyslu - zejména ve filmu</a:t>
            </a:r>
            <a:r>
              <a:rPr lang="cs-CZ" dirty="0"/>
              <a:t>. Podíváme se na termíny </a:t>
            </a:r>
            <a:r>
              <a:rPr lang="cs-CZ" dirty="0" err="1"/>
              <a:t>foley</a:t>
            </a:r>
            <a:r>
              <a:rPr lang="cs-CZ" dirty="0"/>
              <a:t> a </a:t>
            </a:r>
            <a:r>
              <a:rPr lang="cs-CZ" b="1" dirty="0" err="1">
                <a:solidFill>
                  <a:srgbClr val="5EEC3C"/>
                </a:solidFill>
              </a:rPr>
              <a:t>sound</a:t>
            </a:r>
            <a:r>
              <a:rPr lang="cs-CZ" b="1" dirty="0">
                <a:solidFill>
                  <a:srgbClr val="5EEC3C"/>
                </a:solidFill>
              </a:rPr>
              <a:t> design</a:t>
            </a:r>
            <a:r>
              <a:rPr lang="cs-CZ" b="1" dirty="0"/>
              <a:t>.</a:t>
            </a:r>
            <a:endParaRPr lang="cs-CZ" dirty="0"/>
          </a:p>
          <a:p>
            <a:pPr algn="just"/>
            <a:r>
              <a:rPr lang="cs-CZ" dirty="0"/>
              <a:t>Sobotní odpoledne a nedělní dopoledne je věnováno </a:t>
            </a:r>
            <a:r>
              <a:rPr lang="cs-CZ" b="1" dirty="0">
                <a:solidFill>
                  <a:srgbClr val="5EEC3C"/>
                </a:solidFill>
              </a:rPr>
              <a:t>prezentaci závěrečných praktických projektů studentů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Celý víkend je pak zakončen </a:t>
            </a:r>
            <a:r>
              <a:rPr lang="cs-CZ" b="1" dirty="0">
                <a:solidFill>
                  <a:srgbClr val="5EEC3C"/>
                </a:solidFill>
              </a:rPr>
              <a:t>testem</a:t>
            </a:r>
            <a:br>
              <a:rPr lang="cs-CZ" b="1" dirty="0">
                <a:solidFill>
                  <a:srgbClr val="5EEC3C"/>
                </a:solidFill>
              </a:rPr>
            </a:br>
            <a:r>
              <a:rPr lang="cs-CZ" b="1" dirty="0">
                <a:solidFill>
                  <a:srgbClr val="5EEC3C"/>
                </a:solidFill>
              </a:rPr>
              <a:t>z teorie </a:t>
            </a:r>
            <a:r>
              <a:rPr lang="cs-CZ" dirty="0"/>
              <a:t>a následným předáním </a:t>
            </a:r>
            <a:r>
              <a:rPr lang="cs-CZ" b="1" dirty="0">
                <a:solidFill>
                  <a:srgbClr val="5EEC3C"/>
                </a:solidFill>
              </a:rPr>
              <a:t>certifikátů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1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Pantershop</a:t>
            </a:r>
            <a:r>
              <a:rPr lang="cs-CZ" dirty="0"/>
              <a:t> – sleva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Slevový kód pro studenty kurzů zvukařského institutu, k uplatnění na </a:t>
            </a:r>
            <a:r>
              <a:rPr lang="cs-CZ" i="1" dirty="0">
                <a:hlinkClick r:id="rId2"/>
              </a:rPr>
              <a:t>pantershop.cz</a:t>
            </a:r>
            <a:endParaRPr lang="cs-CZ" sz="1600" dirty="0"/>
          </a:p>
          <a:p>
            <a:r>
              <a:rPr lang="cs-CZ" i="1" dirty="0"/>
              <a:t>Slevový kód bude platný od 18.102025 do 19.04.2026</a:t>
            </a:r>
            <a:endParaRPr lang="cs-CZ" dirty="0"/>
          </a:p>
          <a:p>
            <a:r>
              <a:rPr lang="cs-CZ" i="1" dirty="0"/>
              <a:t>slevový kód: </a:t>
            </a:r>
            <a:r>
              <a:rPr lang="cs-CZ" dirty="0"/>
              <a:t>INSTITZ</a:t>
            </a:r>
            <a:r>
              <a:rPr lang="cs-CZ" i="1" dirty="0"/>
              <a:t> </a:t>
            </a:r>
            <a:br>
              <a:rPr lang="cs-CZ" i="1" dirty="0"/>
            </a:br>
            <a:r>
              <a:rPr lang="cs-CZ" i="1" dirty="0"/>
              <a:t>sleva 15%</a:t>
            </a:r>
            <a:endParaRPr lang="cs-CZ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4473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Pantershop</a:t>
            </a:r>
            <a:r>
              <a:rPr lang="cs-CZ" dirty="0"/>
              <a:t> – sleva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PS od </a:t>
            </a:r>
            <a:r>
              <a:rPr lang="cs-CZ" b="1" dirty="0" err="1"/>
              <a:t>Rikkiho</a:t>
            </a:r>
            <a:r>
              <a:rPr lang="cs-CZ" b="1" dirty="0"/>
              <a:t>:</a:t>
            </a:r>
          </a:p>
          <a:p>
            <a:pPr algn="just"/>
            <a:r>
              <a:rPr lang="cs-CZ" dirty="0"/>
              <a:t>Kdyby studenti chtěli / poptávali něco, co nemají skladem, tak ať se na mě obrátí a já je </a:t>
            </a:r>
            <a:r>
              <a:rPr lang="cs-CZ" dirty="0" err="1"/>
              <a:t>předeleguju</a:t>
            </a:r>
            <a:r>
              <a:rPr lang="cs-CZ" dirty="0"/>
              <a:t> přímo na </a:t>
            </a:r>
            <a:r>
              <a:rPr lang="cs-CZ" dirty="0" err="1"/>
              <a:t>obchoďáka</a:t>
            </a:r>
            <a:r>
              <a:rPr lang="cs-CZ" dirty="0"/>
              <a:t> z Panteru.</a:t>
            </a:r>
          </a:p>
          <a:p>
            <a:pPr algn="just"/>
            <a:r>
              <a:rPr lang="cs-CZ" dirty="0"/>
              <a:t>S naším potvrzením lze žádat i o zlevněné studentské licence na </a:t>
            </a:r>
            <a:r>
              <a:rPr lang="cs-CZ" dirty="0" err="1"/>
              <a:t>pluginy</a:t>
            </a:r>
            <a:r>
              <a:rPr lang="cs-CZ" dirty="0"/>
              <a:t>, softwary, </a:t>
            </a:r>
            <a:r>
              <a:rPr lang="cs-CZ" dirty="0" err="1"/>
              <a:t>atd</a:t>
            </a:r>
            <a:r>
              <a:rPr lang="cs-CZ" dirty="0"/>
              <a:t>… </a:t>
            </a:r>
          </a:p>
          <a:p>
            <a:pPr lvl="1" algn="just"/>
            <a:r>
              <a:rPr lang="cs-CZ" dirty="0"/>
              <a:t>…třeba zjistit podmínky výrobce (každý to má jinak) ale potvrzení v angličtině jim tedy jménem Institutu můžu vydat já.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27067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DE3F3-1B70-7D79-E8A5-F7DFDFFA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249F0A-3013-82B4-B7DE-E8C54BC9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2113634"/>
            <a:ext cx="5802790" cy="25959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/>
              <a:t>Vyplníme si test z BOZP</a:t>
            </a:r>
          </a:p>
        </p:txBody>
      </p:sp>
    </p:spTree>
    <p:extLst>
      <p:ext uri="{BB962C8B-B14F-4D97-AF65-F5344CB8AC3E}">
        <p14:creationId xmlns:p14="http://schemas.microsoft.com/office/powerpoint/2010/main" val="3627645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A teď VY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198559"/>
            <a:ext cx="6719020" cy="366376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Jméno a příjmení</a:t>
            </a:r>
          </a:p>
          <a:p>
            <a:r>
              <a:rPr lang="cs-CZ" b="1" dirty="0"/>
              <a:t>Odkud jsem</a:t>
            </a:r>
          </a:p>
          <a:p>
            <a:r>
              <a:rPr lang="cs-CZ" b="1" dirty="0"/>
              <a:t>Pracuji, studuji, případně co dělám</a:t>
            </a:r>
          </a:p>
          <a:p>
            <a:r>
              <a:rPr lang="cs-CZ" b="1" dirty="0"/>
              <a:t>Jsem elektrikář?</a:t>
            </a:r>
          </a:p>
          <a:p>
            <a:r>
              <a:rPr lang="cs-CZ" b="1" dirty="0"/>
              <a:t>Hraju na nějaký hudební nástroj?</a:t>
            </a:r>
          </a:p>
          <a:p>
            <a:r>
              <a:rPr lang="cs-CZ" b="1" dirty="0"/>
              <a:t>Už jsem někdy zvučil/a?</a:t>
            </a:r>
          </a:p>
          <a:p>
            <a:r>
              <a:rPr lang="cs-CZ" b="1" dirty="0"/>
              <a:t>Dělám to jako svou profesi nebo koníčka?</a:t>
            </a:r>
          </a:p>
          <a:p>
            <a:r>
              <a:rPr lang="cs-CZ" b="1" dirty="0"/>
              <a:t>Je něco speciálního, co se chci v kurzu naučit/dozvědět?</a:t>
            </a:r>
          </a:p>
          <a:p>
            <a:r>
              <a:rPr lang="cs-CZ" b="1" dirty="0"/>
              <a:t>Jaké mám očekávání?</a:t>
            </a:r>
          </a:p>
          <a:p>
            <a:r>
              <a:rPr lang="cs-CZ" b="1" dirty="0"/>
              <a:t>Perlička na závěr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037494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55" y="1350110"/>
            <a:ext cx="6413610" cy="244328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82047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ED66DE4-97DF-460E-AA7F-6E944328843A}"/>
              </a:ext>
            </a:extLst>
          </p:cNvPr>
          <p:cNvSpPr/>
          <p:nvPr/>
        </p:nvSpPr>
        <p:spPr>
          <a:xfrm>
            <a:off x="143555" y="281175"/>
            <a:ext cx="8093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D99B01"/>
                </a:solidFill>
                <a:latin typeface="+mj-lt"/>
                <a:ea typeface="+mj-ea"/>
                <a:cs typeface="+mj-cs"/>
              </a:rPr>
              <a:t>Harmonogram kurzu</a:t>
            </a:r>
          </a:p>
          <a:p>
            <a:pPr algn="just"/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8965" y="2419045"/>
            <a:ext cx="8093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>
                <a:solidFill>
                  <a:schemeClr val="bg1">
                    <a:lumMod val="95000"/>
                  </a:schemeClr>
                </a:solidFill>
              </a:rPr>
              <a:t>Na webu: </a:t>
            </a:r>
          </a:p>
          <a:p>
            <a:pPr algn="ctr">
              <a:lnSpc>
                <a:spcPct val="150000"/>
              </a:lnSpc>
            </a:pPr>
            <a:r>
              <a:rPr lang="cs-CZ" sz="2800" b="1">
                <a:solidFill>
                  <a:schemeClr val="bg1">
                    <a:lumMod val="95000"/>
                  </a:schemeClr>
                </a:solidFill>
              </a:rPr>
              <a:t>https://akreditovanyzvukar.cz/at-praha/</a:t>
            </a:r>
            <a:r>
              <a:rPr lang="cs-CZ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233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670" y="433880"/>
            <a:ext cx="5497380" cy="57264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Harmonogram dne u teorie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59" y="1198559"/>
            <a:ext cx="6260906" cy="351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9.00 – 10.30 </a:t>
            </a:r>
            <a:r>
              <a:rPr lang="cs-CZ" dirty="0"/>
              <a:t>výuka</a:t>
            </a:r>
          </a:p>
          <a:p>
            <a:pPr marL="0" indent="0">
              <a:buNone/>
            </a:pPr>
            <a:r>
              <a:rPr lang="cs-CZ" b="1" dirty="0"/>
              <a:t>10.30 – 10.45 </a:t>
            </a:r>
            <a:r>
              <a:rPr lang="cs-CZ" dirty="0"/>
              <a:t>přestávka</a:t>
            </a:r>
          </a:p>
          <a:p>
            <a:pPr marL="0" indent="0">
              <a:buNone/>
            </a:pPr>
            <a:r>
              <a:rPr lang="cs-CZ" b="1" dirty="0"/>
              <a:t>10.45 – 12.15 </a:t>
            </a:r>
            <a:r>
              <a:rPr lang="cs-CZ" dirty="0"/>
              <a:t>výuka</a:t>
            </a:r>
          </a:p>
          <a:p>
            <a:pPr marL="0" indent="0">
              <a:buNone/>
            </a:pPr>
            <a:r>
              <a:rPr lang="cs-CZ" b="1" dirty="0"/>
              <a:t>12.15 – 13.15 </a:t>
            </a:r>
            <a:r>
              <a:rPr lang="cs-CZ" dirty="0"/>
              <a:t>obědová pauza</a:t>
            </a:r>
          </a:p>
          <a:p>
            <a:pPr marL="0" indent="0">
              <a:buNone/>
            </a:pPr>
            <a:r>
              <a:rPr lang="cs-CZ" b="1" dirty="0"/>
              <a:t>13.15 – 16.00 </a:t>
            </a:r>
            <a:r>
              <a:rPr lang="cs-CZ" dirty="0"/>
              <a:t>výuka (17:00 teorie 2,3 a 5)</a:t>
            </a:r>
          </a:p>
        </p:txBody>
      </p:sp>
    </p:spTree>
    <p:extLst>
      <p:ext uri="{BB962C8B-B14F-4D97-AF65-F5344CB8AC3E}">
        <p14:creationId xmlns:p14="http://schemas.microsoft.com/office/powerpoint/2010/main" val="336454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5" y="739290"/>
            <a:ext cx="5497380" cy="57264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Harmonogram dne u praxe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60" y="1502815"/>
            <a:ext cx="5802790" cy="351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9.00 – 17.00 </a:t>
            </a:r>
            <a:r>
              <a:rPr lang="cs-CZ" dirty="0"/>
              <a:t>výuka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Přesný průběh stanovený daný lektorem.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21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ED66DE4-97DF-460E-AA7F-6E944328843A}"/>
              </a:ext>
            </a:extLst>
          </p:cNvPr>
          <p:cNvSpPr/>
          <p:nvPr/>
        </p:nvSpPr>
        <p:spPr>
          <a:xfrm>
            <a:off x="448965" y="433880"/>
            <a:ext cx="80933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D99B01"/>
                </a:solidFill>
              </a:rPr>
              <a:t>Docházka / absence</a:t>
            </a:r>
          </a:p>
          <a:p>
            <a:endParaRPr lang="cs-CZ" sz="2800" dirty="0">
              <a:solidFill>
                <a:srgbClr val="D99B01"/>
              </a:solidFill>
            </a:endParaRPr>
          </a:p>
          <a:p>
            <a:endParaRPr lang="cs-CZ" sz="2800" dirty="0">
              <a:solidFill>
                <a:srgbClr val="D99B0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Min. docházka stanovená dle akreditace je </a:t>
            </a:r>
            <a:r>
              <a:rPr lang="cs-CZ" sz="2800" b="1" dirty="0">
                <a:solidFill>
                  <a:schemeClr val="bg1"/>
                </a:solidFill>
              </a:rPr>
              <a:t>70%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bez omluvy možnost chybět 4-5 dní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absence nad 70% - po individuální domluvě</a:t>
            </a:r>
          </a:p>
          <a:p>
            <a:endParaRPr lang="cs-CZ" sz="2800" dirty="0">
              <a:solidFill>
                <a:srgbClr val="D99B0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Pokud </a:t>
            </a:r>
            <a:r>
              <a:rPr lang="cs-CZ" sz="2800" b="1" dirty="0">
                <a:solidFill>
                  <a:schemeClr val="bg1"/>
                </a:solidFill>
              </a:rPr>
              <a:t>nemůžete absolvovat nějakou část</a:t>
            </a:r>
            <a:r>
              <a:rPr lang="cs-CZ" sz="2800" dirty="0">
                <a:solidFill>
                  <a:schemeClr val="bg1"/>
                </a:solidFill>
              </a:rPr>
              <a:t>, lze si ji NAHRADIT v příštím kurzu - jaro/podzim</a:t>
            </a:r>
            <a:r>
              <a:rPr lang="en-GB" sz="2800" dirty="0">
                <a:solidFill>
                  <a:schemeClr val="bg1"/>
                </a:solidFill>
              </a:rPr>
              <a:t>, Olomouc</a:t>
            </a:r>
            <a:r>
              <a:rPr lang="cs-CZ" sz="2800" dirty="0">
                <a:solidFill>
                  <a:schemeClr val="bg1"/>
                </a:solidFill>
              </a:rPr>
              <a:t>/</a:t>
            </a:r>
            <a:r>
              <a:rPr lang="en-GB" sz="2800" dirty="0">
                <a:solidFill>
                  <a:schemeClr val="bg1"/>
                </a:solidFill>
              </a:rPr>
              <a:t>Praha</a:t>
            </a:r>
            <a:r>
              <a:rPr lang="cs-CZ" sz="2800" dirty="0">
                <a:solidFill>
                  <a:schemeClr val="bg1"/>
                </a:solidFill>
              </a:rPr>
              <a:t>. Náhrada je bez zdarma, bez příplatku.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5711C32-AA2B-47F7-8A4C-66F54AE2EFB8}"/>
              </a:ext>
            </a:extLst>
          </p:cNvPr>
          <p:cNvSpPr txBox="1">
            <a:spLocks/>
          </p:cNvSpPr>
          <p:nvPr/>
        </p:nvSpPr>
        <p:spPr>
          <a:xfrm>
            <a:off x="296260" y="1198559"/>
            <a:ext cx="5802790" cy="35110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819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7624</TotalTime>
  <Words>1572</Words>
  <Application>Microsoft Macintosh PowerPoint</Application>
  <PresentationFormat>Předvádění na obrazovce (16:9)</PresentationFormat>
  <Paragraphs>161</Paragraphs>
  <Slides>57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2" baseType="lpstr">
      <vt:lpstr>Arial</vt:lpstr>
      <vt:lpstr>Calibri</vt:lpstr>
      <vt:lpstr>Unbounded</vt:lpstr>
      <vt:lpstr>Wingdings</vt:lpstr>
      <vt:lpstr>Office Theme</vt:lpstr>
      <vt:lpstr>Akreditovaný kurz  ZVUKOVÝ TECHNIK</vt:lpstr>
      <vt:lpstr>Obecně o kurzu</vt:lpstr>
      <vt:lpstr>Zázemí FAIRFILM:</vt:lpstr>
      <vt:lpstr>Organizátoři</vt:lpstr>
      <vt:lpstr>Kontakty:</vt:lpstr>
      <vt:lpstr>Prezentace aplikace PowerPoint</vt:lpstr>
      <vt:lpstr>Harmonogram dne u teorie</vt:lpstr>
      <vt:lpstr>Harmonogram dne u praxe</vt:lpstr>
      <vt:lpstr>Prezentace aplikace PowerPoint</vt:lpstr>
      <vt:lpstr>Prezentace aplikace PowerPoint</vt:lpstr>
      <vt:lpstr>Studijní materiály</vt:lpstr>
      <vt:lpstr>Prezence a diplomy</vt:lpstr>
      <vt:lpstr>Prezentace aplikace PowerPoint</vt:lpstr>
      <vt:lpstr>Prezentace aplikace PowerPoint</vt:lpstr>
      <vt:lpstr>Prezentace aplikace PowerPoint</vt:lpstr>
      <vt:lpstr>TYKÁNÍ</vt:lpstr>
      <vt:lpstr>Lektoři kurzu</vt:lpstr>
      <vt:lpstr>RICHARD BERAN (RIKKI)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LUKÁŠ MAREČEK</vt:lpstr>
      <vt:lpstr>Prezentace aplikace PowerPoint</vt:lpstr>
      <vt:lpstr>PETR DOSTALÍK</vt:lpstr>
      <vt:lpstr>Prezentace aplikace PowerPoint</vt:lpstr>
      <vt:lpstr>ERIC STEVENSON</vt:lpstr>
      <vt:lpstr>Andel Sound</vt:lpstr>
      <vt:lpstr>Ukázky z kurzů v Praze a Olomouci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Náplň kurzu TEORIE 1</vt:lpstr>
      <vt:lpstr>Náplň kurzu TEORIE 2</vt:lpstr>
      <vt:lpstr>Náplň kurzu TEORIE 3</vt:lpstr>
      <vt:lpstr>Náplň kurzu TEORIE 4</vt:lpstr>
      <vt:lpstr>Náplň kurzu TEORIE 5</vt:lpstr>
      <vt:lpstr>Náplň kurzu PRAXE 1-2</vt:lpstr>
      <vt:lpstr>Náplň kurzu PRAXE 3-4</vt:lpstr>
      <vt:lpstr>Náplň kurzu PRAXE 5-6</vt:lpstr>
      <vt:lpstr>Náplň kurzu PRAXE 7-8</vt:lpstr>
      <vt:lpstr>Náplň kurzu PRAXE 9-10</vt:lpstr>
      <vt:lpstr>Pantershop – sleva </vt:lpstr>
      <vt:lpstr>Pantershop – sleva </vt:lpstr>
      <vt:lpstr>Prezentace aplikace PowerPoint</vt:lpstr>
      <vt:lpstr>A teď VY </vt:lpstr>
      <vt:lpstr>DĚKUJI ZA POZORNOST!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Karl Pierre Růžička</cp:lastModifiedBy>
  <cp:revision>434</cp:revision>
  <dcterms:created xsi:type="dcterms:W3CDTF">2013-08-21T19:17:07Z</dcterms:created>
  <dcterms:modified xsi:type="dcterms:W3CDTF">2025-10-18T19:27:09Z</dcterms:modified>
</cp:coreProperties>
</file>